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2"/>
  </p:notesMasterIdLst>
  <p:sldIdLst>
    <p:sldId id="256" r:id="rId2"/>
    <p:sldId id="364" r:id="rId3"/>
    <p:sldId id="265" r:id="rId4"/>
    <p:sldId id="376" r:id="rId5"/>
    <p:sldId id="377" r:id="rId6"/>
    <p:sldId id="378" r:id="rId7"/>
    <p:sldId id="282" r:id="rId8"/>
    <p:sldId id="272" r:id="rId9"/>
    <p:sldId id="306" r:id="rId10"/>
    <p:sldId id="342" r:id="rId11"/>
    <p:sldId id="381" r:id="rId12"/>
    <p:sldId id="380" r:id="rId13"/>
    <p:sldId id="323" r:id="rId14"/>
    <p:sldId id="322" r:id="rId15"/>
    <p:sldId id="379" r:id="rId16"/>
    <p:sldId id="374" r:id="rId17"/>
    <p:sldId id="372" r:id="rId18"/>
    <p:sldId id="382" r:id="rId19"/>
    <p:sldId id="365" r:id="rId20"/>
    <p:sldId id="30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A422EB0-5243-4A04-801C-47F416EC2F5B}">
          <p14:sldIdLst>
            <p14:sldId id="256"/>
            <p14:sldId id="364"/>
            <p14:sldId id="265"/>
            <p14:sldId id="376"/>
            <p14:sldId id="377"/>
            <p14:sldId id="378"/>
            <p14:sldId id="282"/>
            <p14:sldId id="272"/>
            <p14:sldId id="306"/>
            <p14:sldId id="342"/>
            <p14:sldId id="381"/>
            <p14:sldId id="380"/>
            <p14:sldId id="323"/>
            <p14:sldId id="322"/>
            <p14:sldId id="379"/>
            <p14:sldId id="374"/>
            <p14:sldId id="372"/>
            <p14:sldId id="382"/>
            <p14:sldId id="365"/>
            <p14:sldId id="3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01" autoAdjust="0"/>
  </p:normalViewPr>
  <p:slideViewPr>
    <p:cSldViewPr>
      <p:cViewPr varScale="1">
        <p:scale>
          <a:sx n="70" d="100"/>
          <a:sy n="70" d="100"/>
        </p:scale>
        <p:origin x="-1164" y="-96"/>
      </p:cViewPr>
      <p:guideLst>
        <p:guide orient="horz" pos="2160"/>
        <p:guide pos="2880"/>
      </p:guideLst>
    </p:cSldViewPr>
  </p:slideViewPr>
  <p:notesTextViewPr>
    <p:cViewPr>
      <p:scale>
        <a:sx n="1" d="1"/>
        <a:sy n="1" d="1"/>
      </p:scale>
      <p:origin x="0" y="0"/>
    </p:cViewPr>
  </p:notesTextViewPr>
  <p:sorterViewPr>
    <p:cViewPr>
      <p:scale>
        <a:sx n="100" d="100"/>
        <a:sy n="100" d="100"/>
      </p:scale>
      <p:origin x="0" y="99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0FB7F-BBFF-46BF-872C-6A8B2DC27D7D}" type="datetimeFigureOut">
              <a:rPr lang="ru-RU" smtClean="0"/>
              <a:t>05.09.2017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632AE-FFF2-4284-AB45-6CAF077F407E}" type="slidenum">
              <a:rPr lang="ru-RU" smtClean="0"/>
              <a:t>‹#›</a:t>
            </a:fld>
            <a:endParaRPr lang="ru-RU"/>
          </a:p>
        </p:txBody>
      </p:sp>
    </p:spTree>
    <p:extLst>
      <p:ext uri="{BB962C8B-B14F-4D97-AF65-F5344CB8AC3E}">
        <p14:creationId xmlns:p14="http://schemas.microsoft.com/office/powerpoint/2010/main" val="36707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u.wikipedia.org/wiki/SWOT-%D0%B0%D0%BD%D0%B0%D0%BB%D0%B8%D0%B7#cite_note-.D0.A4.D0.B8.D0.BB.D0.B8.D0.BF_.D0.9A.D0.BE.D1.82.D0.BB.D0.B5.D1.80_.D0.B8_.D0.B4.D1.80..E2.80.942012.E2.80.94.E2.80.9441-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ru.wikipedia.org/wiki/SWOT-%D0%B0%D0%BD%D0%B0%D0%BB%D0%B8%D0%B7#cite_note-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D632AE-FFF2-4284-AB45-6CAF077F407E}" type="slidenum">
              <a:rPr lang="ru-RU" smtClean="0"/>
              <a:t>1</a:t>
            </a:fld>
            <a:endParaRPr lang="ru-RU"/>
          </a:p>
        </p:txBody>
      </p:sp>
    </p:spTree>
    <p:extLst>
      <p:ext uri="{BB962C8B-B14F-4D97-AF65-F5344CB8AC3E}">
        <p14:creationId xmlns:p14="http://schemas.microsoft.com/office/powerpoint/2010/main" val="405410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xfrm>
            <a:off x="1154113" y="212725"/>
            <a:ext cx="4551362" cy="3413125"/>
          </a:xfrm>
          <a:noFill/>
          <a:ln>
            <a:solidFill>
              <a:srgbClr val="000000"/>
            </a:solidFill>
            <a:miter lim="800000"/>
            <a:headEnd/>
            <a:tailEnd/>
          </a:ln>
        </p:spPr>
      </p:sp>
      <p:sp>
        <p:nvSpPr>
          <p:cNvPr id="27651" name="Заметки 2"/>
          <p:cNvSpPr>
            <a:spLocks noGrp="1"/>
          </p:cNvSpPr>
          <p:nvPr>
            <p:ph type="body" idx="1"/>
          </p:nvPr>
        </p:nvSpPr>
        <p:spPr>
          <a:xfrm>
            <a:off x="500014" y="3765661"/>
            <a:ext cx="5715798" cy="4832840"/>
          </a:xfrm>
          <a:ln/>
        </p:spPr>
        <p:txBody>
          <a:bodyPr/>
          <a:lstStyle/>
          <a:p>
            <a:pPr indent="358380" algn="just" eaLnBrk="1" fontAlgn="auto" hangingPunct="1">
              <a:spcBef>
                <a:spcPts val="0"/>
              </a:spcBef>
              <a:spcAft>
                <a:spcPts val="0"/>
              </a:spcAft>
              <a:defRPr/>
            </a:pPr>
            <a:endParaRPr lang="ru-RU" dirty="0" smtClean="0"/>
          </a:p>
          <a:p>
            <a:pPr eaLnBrk="1" fontAlgn="auto" hangingPunct="1">
              <a:spcBef>
                <a:spcPts val="0"/>
              </a:spcBef>
              <a:spcAft>
                <a:spcPts val="0"/>
              </a:spcAft>
              <a:defRPr/>
            </a:pPr>
            <a:endParaRPr lang="ru-RU" dirty="0" smtClean="0"/>
          </a:p>
        </p:txBody>
      </p:sp>
      <p:sp>
        <p:nvSpPr>
          <p:cNvPr id="112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27E1BC-8C6F-462C-AEE9-C15C601B442E}" type="slidenum">
              <a:rPr lang="ru-RU" smtClean="0"/>
              <a:pPr fontAlgn="base">
                <a:spcBef>
                  <a:spcPct val="0"/>
                </a:spcBef>
                <a:spcAft>
                  <a:spcPct val="0"/>
                </a:spcAft>
                <a:defRPr/>
              </a:pPr>
              <a:t>12</a:t>
            </a:fld>
            <a:endParaRPr lang="ru-RU" smtClean="0"/>
          </a:p>
        </p:txBody>
      </p:sp>
    </p:spTree>
    <p:extLst>
      <p:ext uri="{BB962C8B-B14F-4D97-AF65-F5344CB8AC3E}">
        <p14:creationId xmlns:p14="http://schemas.microsoft.com/office/powerpoint/2010/main" val="4224702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altLang="ru-RU" sz="1200" dirty="0" err="1" smtClean="0">
                <a:cs typeface="Times New Roman" pitchFamily="18" charset="0"/>
              </a:rPr>
              <a:t>Баланс</a:t>
            </a:r>
            <a:r>
              <a:rPr lang="en-US" altLang="ru-RU" sz="1200" dirty="0" smtClean="0">
                <a:cs typeface="Times New Roman" pitchFamily="18" charset="0"/>
              </a:rPr>
              <a:t> 1:    </a:t>
            </a:r>
            <a:r>
              <a:rPr lang="en-US" altLang="ru-RU" sz="1200" dirty="0" err="1" smtClean="0">
                <a:cs typeface="Times New Roman" pitchFamily="18" charset="0"/>
              </a:rPr>
              <a:t>готовность</a:t>
            </a:r>
            <a:r>
              <a:rPr lang="en-US" altLang="ru-RU" sz="1200" dirty="0" smtClean="0">
                <a:cs typeface="Times New Roman" pitchFamily="18" charset="0"/>
              </a:rPr>
              <a:t> </a:t>
            </a:r>
            <a:r>
              <a:rPr lang="en-US" altLang="ru-RU" sz="1200" dirty="0" err="1" smtClean="0">
                <a:cs typeface="Times New Roman" pitchFamily="18" charset="0"/>
              </a:rPr>
              <a:t>персонала</a:t>
            </a:r>
            <a:r>
              <a:rPr lang="en-US" altLang="ru-RU" sz="1200" dirty="0" smtClean="0">
                <a:cs typeface="Times New Roman" pitchFamily="18" charset="0"/>
              </a:rPr>
              <a:t> к </a:t>
            </a:r>
            <a:r>
              <a:rPr lang="en-US" altLang="ru-RU" sz="1200" dirty="0" err="1" smtClean="0">
                <a:cs typeface="Times New Roman" pitchFamily="18" charset="0"/>
              </a:rPr>
              <a:t>изменениям</a:t>
            </a:r>
            <a:r>
              <a:rPr lang="en-US" altLang="ru-RU" sz="1200" dirty="0" smtClean="0">
                <a:cs typeface="Times New Roman" pitchFamily="18" charset="0"/>
              </a:rPr>
              <a:t> – </a:t>
            </a:r>
            <a:r>
              <a:rPr lang="en-US" altLang="ru-RU" sz="1200" dirty="0" err="1" smtClean="0">
                <a:cs typeface="Times New Roman" pitchFamily="18" charset="0"/>
              </a:rPr>
              <a:t>поддержка</a:t>
            </a:r>
            <a:r>
              <a:rPr lang="en-US" altLang="ru-RU" sz="1200" dirty="0" smtClean="0">
                <a:cs typeface="Times New Roman" pitchFamily="18" charset="0"/>
              </a:rPr>
              <a:t> </a:t>
            </a:r>
            <a:r>
              <a:rPr lang="en-US" altLang="ru-RU" sz="1200" dirty="0" err="1" smtClean="0">
                <a:cs typeface="Times New Roman" pitchFamily="18" charset="0"/>
              </a:rPr>
              <a:t>со</a:t>
            </a:r>
            <a:r>
              <a:rPr lang="en-US" altLang="ru-RU" sz="1200" dirty="0" smtClean="0">
                <a:cs typeface="Times New Roman" pitchFamily="18" charset="0"/>
              </a:rPr>
              <a:t> </a:t>
            </a:r>
            <a:r>
              <a:rPr lang="en-US" altLang="ru-RU" sz="1200" dirty="0" err="1" smtClean="0">
                <a:cs typeface="Times New Roman" pitchFamily="18" charset="0"/>
              </a:rPr>
              <a:t>стороны</a:t>
            </a:r>
            <a:r>
              <a:rPr lang="en-US" altLang="ru-RU" sz="1200" dirty="0" smtClean="0">
                <a:cs typeface="Times New Roman" pitchFamily="18" charset="0"/>
              </a:rPr>
              <a:t> </a:t>
            </a:r>
            <a:r>
              <a:rPr lang="en-US" altLang="ru-RU" sz="1200" dirty="0" err="1" smtClean="0">
                <a:cs typeface="Times New Roman" pitchFamily="18" charset="0"/>
              </a:rPr>
              <a:t>компании</a:t>
            </a:r>
            <a:r>
              <a:rPr lang="en-US" altLang="ru-RU" sz="1200" dirty="0" smtClean="0">
                <a:cs typeface="Times New Roman" pitchFamily="18" charset="0"/>
              </a:rPr>
              <a:t>.</a:t>
            </a:r>
          </a:p>
          <a:p>
            <a:r>
              <a:rPr lang="en-US" altLang="ru-RU" sz="1200" dirty="0" smtClean="0">
                <a:cs typeface="Times New Roman" pitchFamily="18" charset="0"/>
              </a:rPr>
              <a:t> </a:t>
            </a:r>
          </a:p>
          <a:p>
            <a:r>
              <a:rPr lang="en-US" altLang="ru-RU" sz="1200" dirty="0" err="1" smtClean="0">
                <a:cs typeface="Times New Roman" pitchFamily="18" charset="0"/>
              </a:rPr>
              <a:t>Баланс</a:t>
            </a:r>
            <a:r>
              <a:rPr lang="en-US" altLang="ru-RU" sz="1200" dirty="0" smtClean="0">
                <a:cs typeface="Times New Roman" pitchFamily="18" charset="0"/>
              </a:rPr>
              <a:t> 2:    </a:t>
            </a:r>
            <a:r>
              <a:rPr lang="en-US" altLang="ru-RU" sz="1200" dirty="0" err="1" smtClean="0">
                <a:cs typeface="Times New Roman" pitchFamily="18" charset="0"/>
              </a:rPr>
              <a:t>лояльность</a:t>
            </a:r>
            <a:r>
              <a:rPr lang="en-US" altLang="ru-RU" sz="1200" dirty="0" smtClean="0">
                <a:cs typeface="Times New Roman" pitchFamily="18" charset="0"/>
              </a:rPr>
              <a:t> </a:t>
            </a:r>
            <a:r>
              <a:rPr lang="en-US" altLang="ru-RU" sz="1200" dirty="0" err="1" smtClean="0">
                <a:cs typeface="Times New Roman" pitchFamily="18" charset="0"/>
              </a:rPr>
              <a:t>персонала</a:t>
            </a:r>
            <a:r>
              <a:rPr lang="en-US" altLang="ru-RU" sz="1200" dirty="0" smtClean="0">
                <a:cs typeface="Times New Roman" pitchFamily="18" charset="0"/>
              </a:rPr>
              <a:t> – </a:t>
            </a:r>
            <a:r>
              <a:rPr lang="en-US" altLang="ru-RU" sz="1200" dirty="0" err="1" smtClean="0">
                <a:cs typeface="Times New Roman" pitchFamily="18" charset="0"/>
              </a:rPr>
              <a:t>уважение</a:t>
            </a:r>
            <a:r>
              <a:rPr lang="en-US" altLang="ru-RU" sz="1200" dirty="0" smtClean="0">
                <a:cs typeface="Times New Roman" pitchFamily="18" charset="0"/>
              </a:rPr>
              <a:t> </a:t>
            </a:r>
            <a:r>
              <a:rPr lang="en-US" altLang="ru-RU" sz="1200" dirty="0" err="1" smtClean="0">
                <a:cs typeface="Times New Roman" pitchFamily="18" charset="0"/>
              </a:rPr>
              <a:t>со</a:t>
            </a:r>
            <a:r>
              <a:rPr lang="en-US" altLang="ru-RU" sz="1200" dirty="0" smtClean="0">
                <a:cs typeface="Times New Roman" pitchFamily="18" charset="0"/>
              </a:rPr>
              <a:t> </a:t>
            </a:r>
            <a:r>
              <a:rPr lang="en-US" altLang="ru-RU" sz="1200" dirty="0" err="1" smtClean="0">
                <a:cs typeface="Times New Roman" pitchFamily="18" charset="0"/>
              </a:rPr>
              <a:t>стороны</a:t>
            </a:r>
            <a:r>
              <a:rPr lang="en-US" altLang="ru-RU" sz="1200" dirty="0" smtClean="0">
                <a:cs typeface="Times New Roman" pitchFamily="18" charset="0"/>
              </a:rPr>
              <a:t> </a:t>
            </a:r>
            <a:r>
              <a:rPr lang="en-US" altLang="ru-RU" sz="1200" dirty="0" err="1" smtClean="0">
                <a:cs typeface="Times New Roman" pitchFamily="18" charset="0"/>
              </a:rPr>
              <a:t>компании</a:t>
            </a:r>
            <a:r>
              <a:rPr lang="en-US" altLang="ru-RU" sz="1200" dirty="0" smtClean="0">
                <a:cs typeface="Times New Roman" pitchFamily="18" charset="0"/>
              </a:rPr>
              <a:t>.</a:t>
            </a:r>
          </a:p>
          <a:p>
            <a:r>
              <a:rPr lang="en-US" altLang="ru-RU" sz="1200" dirty="0" smtClean="0">
                <a:cs typeface="Times New Roman" pitchFamily="18" charset="0"/>
              </a:rPr>
              <a:t> </a:t>
            </a:r>
          </a:p>
          <a:p>
            <a:r>
              <a:rPr lang="en-US" altLang="ru-RU" sz="1200" dirty="0" err="1" smtClean="0">
                <a:cs typeface="Times New Roman" pitchFamily="18" charset="0"/>
              </a:rPr>
              <a:t>Баланс</a:t>
            </a:r>
            <a:r>
              <a:rPr lang="en-US" altLang="ru-RU" sz="1200" dirty="0" smtClean="0">
                <a:cs typeface="Times New Roman" pitchFamily="18" charset="0"/>
              </a:rPr>
              <a:t> 3:    </a:t>
            </a:r>
            <a:r>
              <a:rPr lang="en-US" altLang="ru-RU" sz="1200" dirty="0" err="1" smtClean="0">
                <a:cs typeface="Times New Roman" pitchFamily="18" charset="0"/>
              </a:rPr>
              <a:t>относительная</a:t>
            </a:r>
            <a:r>
              <a:rPr lang="en-US" altLang="ru-RU" sz="1200" dirty="0" smtClean="0">
                <a:cs typeface="Times New Roman" pitchFamily="18" charset="0"/>
              </a:rPr>
              <a:t> </a:t>
            </a:r>
            <a:r>
              <a:rPr lang="en-US" altLang="ru-RU" sz="1200" dirty="0" err="1" smtClean="0">
                <a:cs typeface="Times New Roman" pitchFamily="18" charset="0"/>
              </a:rPr>
              <a:t>независимость</a:t>
            </a:r>
            <a:r>
              <a:rPr lang="en-US" altLang="ru-RU" sz="1200" dirty="0" smtClean="0">
                <a:cs typeface="Times New Roman" pitchFamily="18" charset="0"/>
              </a:rPr>
              <a:t> </a:t>
            </a:r>
            <a:r>
              <a:rPr lang="en-US" altLang="ru-RU" sz="1200" dirty="0" err="1" smtClean="0">
                <a:cs typeface="Times New Roman" pitchFamily="18" charset="0"/>
              </a:rPr>
              <a:t>работников-экспертов</a:t>
            </a:r>
            <a:r>
              <a:rPr lang="en-US" altLang="ru-RU" sz="1200" dirty="0" smtClean="0">
                <a:cs typeface="Times New Roman" pitchFamily="18" charset="0"/>
              </a:rPr>
              <a:t> – </a:t>
            </a:r>
            <a:r>
              <a:rPr lang="en-US" altLang="ru-RU" sz="1200" dirty="0" err="1" smtClean="0">
                <a:cs typeface="Times New Roman" pitchFamily="18" charset="0"/>
              </a:rPr>
              <a:t>потребность</a:t>
            </a:r>
            <a:r>
              <a:rPr lang="en-US" altLang="ru-RU" sz="1200" dirty="0" smtClean="0">
                <a:cs typeface="Times New Roman" pitchFamily="18" charset="0"/>
              </a:rPr>
              <a:t> </a:t>
            </a:r>
            <a:r>
              <a:rPr lang="en-US" altLang="ru-RU" sz="1200" dirty="0" err="1" smtClean="0">
                <a:cs typeface="Times New Roman" pitchFamily="18" charset="0"/>
              </a:rPr>
              <a:t>компании</a:t>
            </a:r>
            <a:r>
              <a:rPr lang="en-US" altLang="ru-RU" sz="1200" dirty="0" smtClean="0">
                <a:cs typeface="Times New Roman" pitchFamily="18" charset="0"/>
              </a:rPr>
              <a:t> в </a:t>
            </a:r>
            <a:r>
              <a:rPr lang="en-US" altLang="ru-RU" sz="1200" dirty="0" err="1" smtClean="0">
                <a:cs typeface="Times New Roman" pitchFamily="18" charset="0"/>
              </a:rPr>
              <a:t>носителях</a:t>
            </a:r>
            <a:r>
              <a:rPr lang="en-US" altLang="ru-RU" sz="1200" dirty="0" smtClean="0">
                <a:cs typeface="Times New Roman" pitchFamily="18" charset="0"/>
              </a:rPr>
              <a:t> </a:t>
            </a:r>
            <a:r>
              <a:rPr lang="en-US" altLang="ru-RU" sz="1200" dirty="0" err="1" smtClean="0">
                <a:cs typeface="Times New Roman" pitchFamily="18" charset="0"/>
              </a:rPr>
              <a:t>уникальных</a:t>
            </a:r>
            <a:r>
              <a:rPr lang="en-US" altLang="ru-RU" sz="1200" dirty="0" smtClean="0">
                <a:cs typeface="Times New Roman" pitchFamily="18" charset="0"/>
              </a:rPr>
              <a:t> </a:t>
            </a:r>
            <a:r>
              <a:rPr lang="en-US" altLang="ru-RU" sz="1200" dirty="0" err="1" smtClean="0">
                <a:cs typeface="Times New Roman" pitchFamily="18" charset="0"/>
              </a:rPr>
              <a:t>знаний</a:t>
            </a:r>
            <a:r>
              <a:rPr lang="en-US" altLang="ru-RU" sz="1200" dirty="0" smtClean="0">
                <a:cs typeface="Times New Roman" pitchFamily="18" charset="0"/>
              </a:rPr>
              <a:t>/</a:t>
            </a:r>
            <a:r>
              <a:rPr lang="en-US" altLang="ru-RU" sz="1200" dirty="0" err="1" smtClean="0">
                <a:cs typeface="Times New Roman" pitchFamily="18" charset="0"/>
              </a:rPr>
              <a:t>навыков</a:t>
            </a:r>
            <a:r>
              <a:rPr lang="en-US" altLang="ru-RU" sz="1200" dirty="0" smtClean="0">
                <a:cs typeface="Times New Roman" pitchFamily="18" charset="0"/>
              </a:rPr>
              <a:t>.</a:t>
            </a:r>
          </a:p>
          <a:p>
            <a:r>
              <a:rPr lang="en-US" altLang="ru-RU" sz="1200" dirty="0" smtClean="0">
                <a:cs typeface="Times New Roman" pitchFamily="18" charset="0"/>
              </a:rPr>
              <a:t> </a:t>
            </a:r>
          </a:p>
          <a:p>
            <a:r>
              <a:rPr lang="en-US" altLang="ru-RU" sz="1200" dirty="0" err="1" smtClean="0">
                <a:cs typeface="Times New Roman" pitchFamily="18" charset="0"/>
              </a:rPr>
              <a:t>Баланс</a:t>
            </a:r>
            <a:r>
              <a:rPr lang="en-US" altLang="ru-RU" sz="1200" dirty="0" smtClean="0">
                <a:cs typeface="Times New Roman" pitchFamily="18" charset="0"/>
              </a:rPr>
              <a:t> 4:    </a:t>
            </a:r>
            <a:r>
              <a:rPr lang="en-US" altLang="ru-RU" sz="1200" dirty="0" err="1" smtClean="0">
                <a:cs typeface="Times New Roman" pitchFamily="18" charset="0"/>
              </a:rPr>
              <a:t>относительная</a:t>
            </a:r>
            <a:r>
              <a:rPr lang="en-US" altLang="ru-RU" sz="1200" dirty="0" smtClean="0">
                <a:cs typeface="Times New Roman" pitchFamily="18" charset="0"/>
              </a:rPr>
              <a:t> </a:t>
            </a:r>
            <a:r>
              <a:rPr lang="en-US" altLang="ru-RU" sz="1200" dirty="0" err="1" smtClean="0">
                <a:cs typeface="Times New Roman" pitchFamily="18" charset="0"/>
              </a:rPr>
              <a:t>самостоятельность</a:t>
            </a:r>
            <a:r>
              <a:rPr lang="en-US" altLang="ru-RU" sz="1200" dirty="0" smtClean="0">
                <a:cs typeface="Times New Roman" pitchFamily="18" charset="0"/>
              </a:rPr>
              <a:t> в </a:t>
            </a:r>
            <a:r>
              <a:rPr lang="en-US" altLang="ru-RU" sz="1200" dirty="0" err="1" smtClean="0">
                <a:cs typeface="Times New Roman" pitchFamily="18" charset="0"/>
              </a:rPr>
              <a:t>работе</a:t>
            </a:r>
            <a:r>
              <a:rPr lang="en-US" altLang="ru-RU" sz="1200" dirty="0" smtClean="0">
                <a:cs typeface="Times New Roman" pitchFamily="18" charset="0"/>
              </a:rPr>
              <a:t> с </a:t>
            </a:r>
            <a:r>
              <a:rPr lang="en-US" altLang="ru-RU" sz="1200" dirty="0" err="1" smtClean="0">
                <a:cs typeface="Times New Roman" pitchFamily="18" charset="0"/>
              </a:rPr>
              <a:t>клиентами</a:t>
            </a:r>
            <a:r>
              <a:rPr lang="en-US" altLang="ru-RU" sz="1200" dirty="0" smtClean="0">
                <a:cs typeface="Times New Roman" pitchFamily="18" charset="0"/>
              </a:rPr>
              <a:t> – </a:t>
            </a:r>
            <a:r>
              <a:rPr lang="en-US" altLang="ru-RU" sz="1200" dirty="0" err="1" smtClean="0">
                <a:cs typeface="Times New Roman" pitchFamily="18" charset="0"/>
              </a:rPr>
              <a:t>клиентоориентированность</a:t>
            </a:r>
            <a:r>
              <a:rPr lang="en-US" altLang="ru-RU" sz="1200" dirty="0" smtClean="0">
                <a:cs typeface="Times New Roman" pitchFamily="18" charset="0"/>
              </a:rPr>
              <a:t>.</a:t>
            </a:r>
          </a:p>
          <a:p>
            <a:endParaRPr lang="ru-RU" dirty="0"/>
          </a:p>
        </p:txBody>
      </p:sp>
      <p:sp>
        <p:nvSpPr>
          <p:cNvPr id="4" name="Номер слайда 3"/>
          <p:cNvSpPr>
            <a:spLocks noGrp="1"/>
          </p:cNvSpPr>
          <p:nvPr>
            <p:ph type="sldNum" sz="quarter" idx="10"/>
          </p:nvPr>
        </p:nvSpPr>
        <p:spPr/>
        <p:txBody>
          <a:bodyPr/>
          <a:lstStyle/>
          <a:p>
            <a:fld id="{02D632AE-FFF2-4284-AB45-6CAF077F407E}" type="slidenum">
              <a:rPr lang="ru-RU" smtClean="0"/>
              <a:t>17</a:t>
            </a:fld>
            <a:endParaRPr lang="ru-RU"/>
          </a:p>
        </p:txBody>
      </p:sp>
    </p:spTree>
    <p:extLst>
      <p:ext uri="{BB962C8B-B14F-4D97-AF65-F5344CB8AC3E}">
        <p14:creationId xmlns:p14="http://schemas.microsoft.com/office/powerpoint/2010/main" val="254113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S</a:t>
            </a:r>
            <a:r>
              <a:rPr lang="en-US" sz="1200" dirty="0" smtClean="0">
                <a:effectLst/>
              </a:rPr>
              <a:t> </a:t>
            </a:r>
            <a:r>
              <a:rPr lang="ru-RU" sz="1200" dirty="0" smtClean="0">
                <a:effectLst/>
              </a:rPr>
              <a:t>Например, принять и проверить справки о доходах и имуществе у таких-то категорий сотрудников.</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M</a:t>
            </a:r>
            <a:r>
              <a:rPr lang="en-US" sz="1200" dirty="0" smtClean="0">
                <a:effectLst/>
              </a:rPr>
              <a:t> </a:t>
            </a:r>
            <a:r>
              <a:rPr lang="ru-RU" sz="1200" dirty="0" smtClean="0">
                <a:effectLst/>
              </a:rPr>
              <a:t>Например, достичь показателя 100%</a:t>
            </a:r>
            <a:r>
              <a:rPr lang="ru-RU" sz="1200" baseline="0" dirty="0" smtClean="0">
                <a:effectLst/>
              </a:rPr>
              <a:t> при проведении антикоррупционной экспертизы правовых актов или проверки справок о доходах и имуществе сотрудников.</a:t>
            </a:r>
            <a:endParaRPr lang="ru-RU" sz="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A</a:t>
            </a:r>
            <a:r>
              <a:rPr lang="en-US" sz="1200" b="1" baseline="0" dirty="0" smtClean="0">
                <a:effectLst/>
              </a:rPr>
              <a:t> </a:t>
            </a:r>
            <a:r>
              <a:rPr lang="ru-RU" sz="1200" dirty="0" smtClean="0">
                <a:effectLst/>
              </a:rPr>
              <a:t>Например, для образовательного учреждения</a:t>
            </a:r>
            <a:r>
              <a:rPr lang="ru-RU" sz="1200" baseline="0" dirty="0" smtClean="0">
                <a:effectLst/>
              </a:rPr>
              <a:t> некорректной целью будет являться изменение либо принятие федерального закона о коррупции.</a:t>
            </a:r>
            <a:endParaRPr lang="ru-RU" sz="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R </a:t>
            </a:r>
            <a:r>
              <a:rPr lang="ru-RU" sz="1200" dirty="0" smtClean="0">
                <a:effectLst/>
              </a:rPr>
              <a:t>Например, развитие системы электронных коммуникаций</a:t>
            </a:r>
            <a:r>
              <a:rPr lang="ru-RU" sz="1200" baseline="0" dirty="0" smtClean="0">
                <a:effectLst/>
              </a:rPr>
              <a:t> либо создание общественного совета могут действительно влиять на открытость медицинского учреждения и борьбу с коррупцией.</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T</a:t>
            </a:r>
            <a:r>
              <a:rPr lang="en-US" sz="1200" dirty="0" smtClean="0">
                <a:effectLst/>
              </a:rPr>
              <a:t> </a:t>
            </a:r>
            <a:r>
              <a:rPr lang="ru-RU" sz="1200" dirty="0" smtClean="0">
                <a:effectLst/>
              </a:rPr>
              <a:t>Например, необходимо установить конкретный срок либо период выполнения пункта плана.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effectLst/>
            </a:endParaRPr>
          </a:p>
          <a:p>
            <a:endParaRPr lang="ru-RU" dirty="0"/>
          </a:p>
        </p:txBody>
      </p:sp>
      <p:sp>
        <p:nvSpPr>
          <p:cNvPr id="4" name="Номер слайда 3"/>
          <p:cNvSpPr>
            <a:spLocks noGrp="1"/>
          </p:cNvSpPr>
          <p:nvPr>
            <p:ph type="sldNum" sz="quarter" idx="10"/>
          </p:nvPr>
        </p:nvSpPr>
        <p:spPr/>
        <p:txBody>
          <a:bodyPr/>
          <a:lstStyle/>
          <a:p>
            <a:fld id="{02D632AE-FFF2-4284-AB45-6CAF077F407E}" type="slidenum">
              <a:rPr lang="ru-RU" smtClean="0"/>
              <a:t>19</a:t>
            </a:fld>
            <a:endParaRPr lang="ru-RU"/>
          </a:p>
        </p:txBody>
      </p:sp>
    </p:spTree>
    <p:extLst>
      <p:ext uri="{BB962C8B-B14F-4D97-AF65-F5344CB8AC3E}">
        <p14:creationId xmlns:p14="http://schemas.microsoft.com/office/powerpoint/2010/main" val="79393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latin typeface="Times New Roman" panose="02020603050405020304" pitchFamily="18" charset="0"/>
                <a:cs typeface="Times New Roman" panose="02020603050405020304" pitchFamily="18" charset="0"/>
              </a:rPr>
              <a:t>Коррупция - </a:t>
            </a:r>
            <a:r>
              <a:rPr lang="ru-RU" dirty="0" smtClean="0">
                <a:latin typeface="Times New Roman" panose="02020603050405020304" pitchFamily="18" charset="0"/>
                <a:cs typeface="Times New Roman" panose="02020603050405020304" pitchFamily="18" charset="0"/>
              </a:rPr>
              <a:t>злоупотребление доверенной властью ради личной выгоды (</a:t>
            </a:r>
            <a:r>
              <a:rPr lang="en-US" dirty="0" err="1" smtClean="0">
                <a:latin typeface="Times New Roman" panose="02020603050405020304" pitchFamily="18" charset="0"/>
                <a:cs typeface="Times New Roman" panose="02020603050405020304" pitchFamily="18" charset="0"/>
              </a:rPr>
              <a:t>Transporency</a:t>
            </a:r>
            <a:r>
              <a:rPr lang="en-US" dirty="0" smtClean="0">
                <a:latin typeface="Times New Roman" panose="02020603050405020304" pitchFamily="18" charset="0"/>
                <a:cs typeface="Times New Roman" panose="02020603050405020304" pitchFamily="18" charset="0"/>
              </a:rPr>
              <a:t> International</a:t>
            </a:r>
            <a:r>
              <a:rPr lang="ru-RU" dirty="0" smtClean="0">
                <a:latin typeface="Times New Roman" panose="02020603050405020304" pitchFamily="18" charset="0"/>
                <a:cs typeface="Times New Roman" panose="02020603050405020304" pitchFamily="18" charset="0"/>
              </a:rPr>
              <a:t>, Мировой банк). </a:t>
            </a:r>
          </a:p>
          <a:p>
            <a:r>
              <a:rPr lang="ru-RU" b="1" dirty="0" smtClean="0">
                <a:latin typeface="Times New Roman" panose="02020603050405020304" pitchFamily="18" charset="0"/>
                <a:cs typeface="Times New Roman" panose="02020603050405020304" pitchFamily="18" charset="0"/>
              </a:rPr>
              <a:t>Коррупция</a:t>
            </a:r>
            <a:r>
              <a:rPr lang="ru-RU" dirty="0" smtClean="0">
                <a:latin typeface="Times New Roman" panose="02020603050405020304" pitchFamily="18" charset="0"/>
                <a:cs typeface="Times New Roman" panose="02020603050405020304" pitchFamily="18" charset="0"/>
              </a:rPr>
              <a:t> – в буржуазных странах: подкуп взятками, продажность должностных лиц, политических деятелей (словарь С.И. Ожегова).</a:t>
            </a:r>
          </a:p>
          <a:p>
            <a:r>
              <a:rPr lang="ru-RU" b="1" dirty="0" smtClean="0">
                <a:latin typeface="Times New Roman" panose="02020603050405020304" pitchFamily="18" charset="0"/>
                <a:cs typeface="Times New Roman" panose="02020603050405020304" pitchFamily="18" charset="0"/>
              </a:rPr>
              <a:t>Коррупция</a:t>
            </a:r>
            <a:r>
              <a:rPr lang="ru-RU" dirty="0" smtClean="0">
                <a:latin typeface="Times New Roman" panose="02020603050405020304" pitchFamily="18" charset="0"/>
                <a:cs typeface="Times New Roman" panose="02020603050405020304" pitchFamily="18" charset="0"/>
              </a:rPr>
              <a:t> (от латинского </a:t>
            </a:r>
            <a:r>
              <a:rPr lang="la-Latn" dirty="0" smtClean="0">
                <a:latin typeface="Times New Roman" panose="02020603050405020304" pitchFamily="18" charset="0"/>
                <a:cs typeface="Times New Roman" panose="02020603050405020304" pitchFamily="18" charset="0"/>
              </a:rPr>
              <a:t>corrumpere</a:t>
            </a:r>
            <a:r>
              <a:rPr lang="ru-RU" dirty="0" smtClean="0">
                <a:latin typeface="Times New Roman" panose="02020603050405020304" pitchFamily="18" charset="0"/>
                <a:cs typeface="Times New Roman" panose="02020603050405020304" pitchFamily="18" charset="0"/>
              </a:rPr>
              <a:t> — растлевать, </a:t>
            </a:r>
            <a:r>
              <a:rPr lang="la-Latn" dirty="0" smtClean="0">
                <a:latin typeface="Times New Roman" panose="02020603050405020304" pitchFamily="18" charset="0"/>
                <a:cs typeface="Times New Roman" panose="02020603050405020304" pitchFamily="18" charset="0"/>
              </a:rPr>
              <a:t>corruptio</a:t>
            </a:r>
            <a:r>
              <a:rPr lang="ru-RU" dirty="0" smtClean="0">
                <a:latin typeface="Times New Roman" panose="02020603050405020304" pitchFamily="18" charset="0"/>
                <a:cs typeface="Times New Roman" panose="02020603050405020304" pitchFamily="18" charset="0"/>
              </a:rPr>
              <a:t> — подкуп, порча, растление, продажность, разложение) — термин, обозначающий обычно использование должностным лицом своих властных полномочий и доверенных ему прав, а также связанных с этим официальным статусом авторитета, возможностей, связей в целях личной выгоды, противоречащее законодательству и моральным установкам (по материалам Википедии).</a:t>
            </a:r>
          </a:p>
          <a:p>
            <a:r>
              <a:rPr lang="ru-RU" dirty="0" smtClean="0">
                <a:latin typeface="Times New Roman" panose="02020603050405020304" pitchFamily="18" charset="0"/>
                <a:cs typeface="Times New Roman" panose="02020603050405020304" pitchFamily="18" charset="0"/>
              </a:rPr>
              <a:t>Толковый словарь живого великорусского языка В.И. Даля не знает такого понятия. Используются иные понятия </a:t>
            </a:r>
            <a:r>
              <a:rPr lang="ru-RU" b="1" dirty="0" smtClean="0">
                <a:latin typeface="Times New Roman" panose="02020603050405020304" pitchFamily="18" charset="0"/>
                <a:cs typeface="Times New Roman" panose="02020603050405020304" pitchFamily="18" charset="0"/>
              </a:rPr>
              <a:t>«взимать», «брать», «откатывать»</a:t>
            </a:r>
            <a:r>
              <a:rPr lang="ru-RU" dirty="0" smtClean="0">
                <a:latin typeface="Times New Roman" panose="02020603050405020304" pitchFamily="18" charset="0"/>
                <a:cs typeface="Times New Roman" panose="02020603050405020304" pitchFamily="18" charset="0"/>
              </a:rPr>
              <a:t>, др.</a:t>
            </a:r>
          </a:p>
          <a:p>
            <a:r>
              <a:rPr lang="ru-RU" dirty="0" smtClean="0">
                <a:latin typeface="Times New Roman" panose="02020603050405020304" pitchFamily="18" charset="0"/>
                <a:cs typeface="Times New Roman" panose="02020603050405020304" pitchFamily="18" charset="0"/>
              </a:rPr>
              <a:t>Например, </a:t>
            </a:r>
            <a:r>
              <a:rPr lang="ru-RU" b="1" dirty="0" smtClean="0">
                <a:latin typeface="Times New Roman" panose="02020603050405020304" pitchFamily="18" charset="0"/>
                <a:cs typeface="Times New Roman" panose="02020603050405020304" pitchFamily="18" charset="0"/>
              </a:rPr>
              <a:t>ВЗИМАТЬ</a:t>
            </a:r>
            <a:r>
              <a:rPr lang="ru-RU" dirty="0" smtClean="0">
                <a:latin typeface="Times New Roman" panose="02020603050405020304" pitchFamily="18" charset="0"/>
                <a:cs typeface="Times New Roman" panose="02020603050405020304" pitchFamily="18" charset="0"/>
              </a:rPr>
              <a:t> или </a:t>
            </a:r>
            <a:r>
              <a:rPr lang="ru-RU" dirty="0" err="1" smtClean="0">
                <a:latin typeface="Times New Roman" panose="02020603050405020304" pitchFamily="18" charset="0"/>
                <a:cs typeface="Times New Roman" panose="02020603050405020304" pitchFamily="18" charset="0"/>
              </a:rPr>
              <a:t>взъемлить</a:t>
            </a:r>
            <a:r>
              <a:rPr lang="ru-RU" dirty="0" smtClean="0">
                <a:latin typeface="Times New Roman" panose="02020603050405020304" pitchFamily="18" charset="0"/>
                <a:cs typeface="Times New Roman" panose="02020603050405020304" pitchFamily="18" charset="0"/>
              </a:rPr>
              <a:t> или взымать; </a:t>
            </a:r>
            <a:r>
              <a:rPr lang="ru-RU" dirty="0" err="1" smtClean="0">
                <a:latin typeface="Times New Roman" panose="02020603050405020304" pitchFamily="18" charset="0"/>
                <a:cs typeface="Times New Roman" panose="02020603050405020304" pitchFamily="18" charset="0"/>
              </a:rPr>
              <a:t>взнять</a:t>
            </a:r>
            <a:r>
              <a:rPr lang="ru-RU" dirty="0" smtClean="0">
                <a:latin typeface="Times New Roman" panose="02020603050405020304" pitchFamily="18" charset="0"/>
                <a:cs typeface="Times New Roman" panose="02020603050405020304" pitchFamily="18" charset="0"/>
              </a:rPr>
              <a:t> или взять (</a:t>
            </a:r>
            <a:r>
              <a:rPr lang="ru-RU" dirty="0" err="1" smtClean="0">
                <a:latin typeface="Times New Roman" panose="02020603050405020304" pitchFamily="18" charset="0"/>
                <a:cs typeface="Times New Roman" panose="02020603050405020304" pitchFamily="18" charset="0"/>
              </a:rPr>
              <a:t>взднять</a:t>
            </a:r>
            <a:r>
              <a:rPr lang="ru-RU" dirty="0" smtClean="0">
                <a:latin typeface="Times New Roman" panose="02020603050405020304" pitchFamily="18" charset="0"/>
                <a:cs typeface="Times New Roman" panose="02020603050405020304" pitchFamily="18" charset="0"/>
              </a:rPr>
              <a:t>, см. вздымать), взыскивать, брать с кого или с чего что либо, собирать. Взымать дань, подать, лихву или </a:t>
            </a:r>
            <a:r>
              <a:rPr lang="ru-RU" dirty="0" err="1" smtClean="0">
                <a:latin typeface="Times New Roman" panose="02020603050405020304" pitchFamily="18" charset="0"/>
                <a:cs typeface="Times New Roman" panose="02020603050405020304" pitchFamily="18" charset="0"/>
              </a:rPr>
              <a:t>росты</a:t>
            </a:r>
            <a:r>
              <a:rPr lang="ru-RU" dirty="0" smtClean="0">
                <a:latin typeface="Times New Roman" panose="02020603050405020304" pitchFamily="18" charset="0"/>
                <a:cs typeface="Times New Roman" panose="02020603050405020304" pitchFamily="18" charset="0"/>
              </a:rPr>
              <a:t>. Как иногда </a:t>
            </a:r>
            <a:r>
              <a:rPr lang="ru-RU" dirty="0" err="1" smtClean="0">
                <a:latin typeface="Times New Roman" panose="02020603050405020304" pitchFamily="18" charset="0"/>
                <a:cs typeface="Times New Roman" panose="02020603050405020304" pitchFamily="18" charset="0"/>
              </a:rPr>
              <a:t>употреб</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бирывать</a:t>
            </a:r>
            <a:r>
              <a:rPr lang="ru-RU" dirty="0" smtClean="0">
                <a:latin typeface="Times New Roman" panose="02020603050405020304" pitchFamily="18" charset="0"/>
                <a:cs typeface="Times New Roman" panose="02020603050405020304" pitchFamily="18" charset="0"/>
              </a:rPr>
              <a:t>, так говорится и </a:t>
            </a:r>
            <a:r>
              <a:rPr lang="ru-RU" dirty="0" err="1" smtClean="0">
                <a:latin typeface="Times New Roman" panose="02020603050405020304" pitchFamily="18" charset="0"/>
                <a:cs typeface="Times New Roman" panose="02020603050405020304" pitchFamily="18" charset="0"/>
              </a:rPr>
              <a:t>взымывать</a:t>
            </a:r>
            <a:r>
              <a:rPr lang="ru-RU" dirty="0" smtClean="0">
                <a:latin typeface="Times New Roman" panose="02020603050405020304" pitchFamily="18" charset="0"/>
                <a:cs typeface="Times New Roman" panose="02020603050405020304" pitchFamily="18" charset="0"/>
              </a:rPr>
              <a:t>. | Взять, </a:t>
            </a:r>
            <a:r>
              <a:rPr lang="ru-RU" dirty="0" err="1" smtClean="0">
                <a:latin typeface="Times New Roman" panose="02020603050405020304" pitchFamily="18" charset="0"/>
                <a:cs typeface="Times New Roman" panose="02020603050405020304" pitchFamily="18" charset="0"/>
              </a:rPr>
              <a:t>вм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взнять</a:t>
            </a:r>
            <a:r>
              <a:rPr lang="ru-RU" dirty="0" smtClean="0">
                <a:latin typeface="Times New Roman" panose="02020603050405020304" pitchFamily="18" charset="0"/>
                <a:cs typeface="Times New Roman" panose="02020603050405020304" pitchFamily="18" charset="0"/>
              </a:rPr>
              <a:t>, есть вид совершенный от глаг. взымать и от глаг. брать: принять, получить, захватить, ухватить руками, присвоить себе, завладеть и пр.</a:t>
            </a:r>
          </a:p>
          <a:p>
            <a:endParaRPr lang="ru-RU" dirty="0"/>
          </a:p>
        </p:txBody>
      </p:sp>
      <p:sp>
        <p:nvSpPr>
          <p:cNvPr id="4" name="Номер слайда 3"/>
          <p:cNvSpPr>
            <a:spLocks noGrp="1"/>
          </p:cNvSpPr>
          <p:nvPr>
            <p:ph type="sldNum" sz="quarter" idx="10"/>
          </p:nvPr>
        </p:nvSpPr>
        <p:spPr/>
        <p:txBody>
          <a:bodyPr/>
          <a:lstStyle/>
          <a:p>
            <a:fld id="{02D632AE-FFF2-4284-AB45-6CAF077F407E}" type="slidenum">
              <a:rPr lang="ru-RU" smtClean="0"/>
              <a:t>2</a:t>
            </a:fld>
            <a:endParaRPr lang="ru-RU"/>
          </a:p>
        </p:txBody>
      </p:sp>
    </p:spTree>
    <p:extLst>
      <p:ext uri="{BB962C8B-B14F-4D97-AF65-F5344CB8AC3E}">
        <p14:creationId xmlns:p14="http://schemas.microsoft.com/office/powerpoint/2010/main" val="12800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b="1" dirty="0" smtClean="0">
                <a:latin typeface="Times New Roman" panose="02020603050405020304" pitchFamily="18" charset="0"/>
                <a:cs typeface="Times New Roman" panose="02020603050405020304" pitchFamily="18" charset="0"/>
              </a:rPr>
              <a:t>Коррупция:</a:t>
            </a:r>
          </a:p>
          <a:p>
            <a:pPr algn="just"/>
            <a:r>
              <a:rPr lang="ru-RU" dirty="0" smtClean="0">
                <a:latin typeface="Times New Roman" panose="02020603050405020304" pitchFamily="18" charset="0"/>
                <a:cs typeface="Times New Roman" panose="02020603050405020304" pitchFamily="18" charset="0"/>
              </a:rPr>
              <a:t> - </a:t>
            </a:r>
            <a:r>
              <a:rPr lang="ru-RU" b="1" dirty="0" smtClean="0">
                <a:latin typeface="Times New Roman" panose="02020603050405020304" pitchFamily="18" charset="0"/>
                <a:cs typeface="Times New Roman" panose="02020603050405020304" pitchFamily="18" charset="0"/>
              </a:rPr>
              <a:t>злоупотребление </a:t>
            </a:r>
            <a:r>
              <a:rPr lang="ru-RU" i="1" dirty="0" smtClean="0">
                <a:latin typeface="Times New Roman" panose="02020603050405020304" pitchFamily="18" charset="0"/>
                <a:cs typeface="Times New Roman" panose="02020603050405020304" pitchFamily="18" charset="0"/>
              </a:rPr>
              <a:t>служебным положением</a:t>
            </a: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дача</a:t>
            </a:r>
            <a:r>
              <a:rPr lang="ru-RU" dirty="0" smtClean="0">
                <a:latin typeface="Times New Roman" panose="02020603050405020304" pitchFamily="18" charset="0"/>
                <a:cs typeface="Times New Roman" panose="02020603050405020304" pitchFamily="18" charset="0"/>
              </a:rPr>
              <a:t> взятки, </a:t>
            </a:r>
            <a:r>
              <a:rPr lang="ru-RU" b="1" dirty="0" smtClean="0">
                <a:latin typeface="Times New Roman" panose="02020603050405020304" pitchFamily="18" charset="0"/>
                <a:cs typeface="Times New Roman" panose="02020603050405020304" pitchFamily="18" charset="0"/>
              </a:rPr>
              <a:t>получение взятки</a:t>
            </a:r>
            <a:r>
              <a:rPr lang="ru-RU" dirty="0" smtClean="0">
                <a:latin typeface="Times New Roman" panose="02020603050405020304" pitchFamily="18" charset="0"/>
                <a:cs typeface="Times New Roman" panose="02020603050405020304" pitchFamily="18" charset="0"/>
              </a:rPr>
              <a:t>, злоупотребление </a:t>
            </a:r>
            <a:r>
              <a:rPr lang="ru-RU" i="1" dirty="0" smtClean="0">
                <a:latin typeface="Times New Roman" panose="02020603050405020304" pitchFamily="18" charset="0"/>
                <a:cs typeface="Times New Roman" panose="02020603050405020304" pitchFamily="18" charset="0"/>
              </a:rPr>
              <a:t>полномочиями</a:t>
            </a: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коммерческий подкуп </a:t>
            </a:r>
            <a:r>
              <a:rPr lang="ru-RU" dirty="0" smtClean="0">
                <a:latin typeface="Times New Roman" panose="02020603050405020304" pitchFamily="18" charset="0"/>
                <a:cs typeface="Times New Roman" panose="02020603050405020304" pitchFamily="18" charset="0"/>
              </a:rPr>
              <a:t>либо иное незаконное использование физическим лицом своего должностного положения </a:t>
            </a:r>
            <a:r>
              <a:rPr lang="ru-RU" i="1" dirty="0" smtClean="0">
                <a:latin typeface="Times New Roman" panose="02020603050405020304" pitchFamily="18" charset="0"/>
                <a:cs typeface="Times New Roman" panose="02020603050405020304" pitchFamily="18" charset="0"/>
              </a:rPr>
              <a:t>вопреки законным интересам общества и государства</a:t>
            </a:r>
            <a:r>
              <a:rPr lang="ru-RU" dirty="0" smtClean="0">
                <a:latin typeface="Times New Roman" panose="02020603050405020304" pitchFamily="18" charset="0"/>
                <a:cs typeface="Times New Roman" panose="02020603050405020304" pitchFamily="18" charset="0"/>
              </a:rPr>
              <a:t> в целях </a:t>
            </a:r>
            <a:r>
              <a:rPr lang="ru-RU" b="1" dirty="0" smtClean="0">
                <a:latin typeface="Times New Roman" panose="02020603050405020304" pitchFamily="18" charset="0"/>
                <a:cs typeface="Times New Roman" panose="02020603050405020304" pitchFamily="18" charset="0"/>
              </a:rPr>
              <a:t>получения выгоды </a:t>
            </a:r>
            <a:r>
              <a:rPr lang="ru-RU" dirty="0" smtClean="0">
                <a:latin typeface="Times New Roman" panose="02020603050405020304" pitchFamily="18" charset="0"/>
                <a:cs typeface="Times New Roman" panose="02020603050405020304" pitchFamily="18" charset="0"/>
              </a:rPr>
              <a:t>в виде денег, ценностей, иного имущества или услуг имущественного характера, иных имущественных прав для себя или для третьих лиц либо </a:t>
            </a:r>
            <a:r>
              <a:rPr lang="ru-RU" b="1" dirty="0" smtClean="0">
                <a:latin typeface="Times New Roman" panose="02020603050405020304" pitchFamily="18" charset="0"/>
                <a:cs typeface="Times New Roman" panose="02020603050405020304" pitchFamily="18" charset="0"/>
              </a:rPr>
              <a:t>незаконное предоставление такой выгоды </a:t>
            </a:r>
            <a:r>
              <a:rPr lang="ru-RU" dirty="0" smtClean="0">
                <a:latin typeface="Times New Roman" panose="02020603050405020304" pitchFamily="18" charset="0"/>
                <a:cs typeface="Times New Roman" panose="02020603050405020304" pitchFamily="18" charset="0"/>
              </a:rPr>
              <a:t>указанному лицу другими физическими лицами;</a:t>
            </a:r>
          </a:p>
          <a:p>
            <a:pPr marL="171450" indent="-171450" algn="just">
              <a:buFontTx/>
              <a:buChar char="-"/>
            </a:pPr>
            <a:r>
              <a:rPr lang="ru-RU" dirty="0" smtClean="0">
                <a:latin typeface="Times New Roman" panose="02020603050405020304" pitchFamily="18" charset="0"/>
                <a:cs typeface="Times New Roman" panose="02020603050405020304" pitchFamily="18" charset="0"/>
              </a:rPr>
              <a:t>совершение указанных деяний от имени или в интересах юридического лица.</a:t>
            </a:r>
          </a:p>
          <a:p>
            <a:pPr marL="171450" indent="-171450" algn="just">
              <a:buFontTx/>
              <a:buChar char="-"/>
            </a:pPr>
            <a:endParaRPr lang="ru-RU"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Противодействие коррупции </a:t>
            </a:r>
            <a:r>
              <a:rPr lang="ru-RU" dirty="0" smtClean="0">
                <a:latin typeface="Times New Roman" panose="02020603050405020304" pitchFamily="18" charset="0"/>
                <a:cs typeface="Times New Roman" panose="02020603050405020304" pitchFamily="18" charset="0"/>
              </a:rPr>
              <a:t>- деятельность 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их полномочий:</a:t>
            </a:r>
          </a:p>
          <a:p>
            <a:pPr algn="just"/>
            <a:r>
              <a:rPr lang="ru-RU" dirty="0" smtClean="0">
                <a:latin typeface="Times New Roman" panose="02020603050405020304" pitchFamily="18" charset="0"/>
                <a:cs typeface="Times New Roman" panose="02020603050405020304" pitchFamily="18" charset="0"/>
              </a:rPr>
              <a:t>а) по предупреждению коррупции, в том числе по выявлению и последующему устранению причин коррупции (профилактика коррупции);</a:t>
            </a:r>
          </a:p>
          <a:p>
            <a:pPr algn="just"/>
            <a:r>
              <a:rPr lang="ru-RU" dirty="0" smtClean="0">
                <a:latin typeface="Times New Roman" panose="02020603050405020304" pitchFamily="18" charset="0"/>
                <a:cs typeface="Times New Roman" panose="02020603050405020304" pitchFamily="18" charset="0"/>
              </a:rPr>
              <a:t>б) по выявлению, предупреждению, пресечению, раскрытию и расследованию коррупционных правонарушений (борьба с коррупцией);</a:t>
            </a:r>
          </a:p>
          <a:p>
            <a:pPr algn="just"/>
            <a:r>
              <a:rPr lang="ru-RU" dirty="0" smtClean="0">
                <a:latin typeface="Times New Roman" panose="02020603050405020304" pitchFamily="18" charset="0"/>
                <a:cs typeface="Times New Roman" panose="02020603050405020304" pitchFamily="18" charset="0"/>
              </a:rPr>
              <a:t>в) по минимизации и (или) ликвидации последствий коррупционных правонарушений.</a:t>
            </a:r>
          </a:p>
          <a:p>
            <a:pPr algn="just"/>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02D632AE-FFF2-4284-AB45-6CAF077F407E}" type="slidenum">
              <a:rPr lang="ru-RU" smtClean="0"/>
              <a:t>3</a:t>
            </a:fld>
            <a:endParaRPr lang="ru-RU"/>
          </a:p>
        </p:txBody>
      </p:sp>
    </p:spTree>
    <p:extLst>
      <p:ext uri="{BB962C8B-B14F-4D97-AF65-F5344CB8AC3E}">
        <p14:creationId xmlns:p14="http://schemas.microsoft.com/office/powerpoint/2010/main" val="56656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ru-RU" sz="1200" kern="1200" dirty="0" smtClean="0">
                <a:solidFill>
                  <a:schemeClr val="tx1"/>
                </a:solidFill>
                <a:effectLst/>
                <a:latin typeface="+mn-lt"/>
                <a:ea typeface="+mn-ea"/>
                <a:cs typeface="+mn-cs"/>
              </a:rPr>
              <a:t>1.</a:t>
            </a:r>
            <a:r>
              <a:rPr lang="ru-RU" sz="1200" b="1" kern="1200" dirty="0" smtClean="0">
                <a:solidFill>
                  <a:schemeClr val="tx1"/>
                </a:solidFill>
                <a:effectLst/>
                <a:latin typeface="+mn-lt"/>
                <a:ea typeface="+mn-ea"/>
                <a:cs typeface="+mn-cs"/>
              </a:rPr>
              <a:t>Стратегия как План </a:t>
            </a:r>
            <a:r>
              <a:rPr lang="ru-RU" sz="1200" kern="1200" dirty="0" smtClean="0">
                <a:solidFill>
                  <a:schemeClr val="tx1"/>
                </a:solidFill>
                <a:effectLst/>
                <a:latin typeface="+mn-lt"/>
                <a:ea typeface="+mn-ea"/>
                <a:cs typeface="+mn-cs"/>
              </a:rPr>
              <a:t>– некий вид сознательно и намеренно разработанной последовательности действий, которой придерживаются в конкретной ситуации. У стратегии-плана две существенные характеристики – она создается заранее, до начала действий и ее намеренно разрабатывают с определенной целью.</a:t>
            </a:r>
            <a:endParaRPr lang="ru-RU" dirty="0" smtClean="0">
              <a:effectLst/>
            </a:endParaRPr>
          </a:p>
          <a:p>
            <a:pPr rtl="0"/>
            <a:r>
              <a:rPr lang="ru-RU" sz="1200" kern="1200" dirty="0" smtClean="0">
                <a:solidFill>
                  <a:schemeClr val="tx1"/>
                </a:solidFill>
                <a:effectLst/>
                <a:latin typeface="+mn-lt"/>
                <a:ea typeface="+mn-ea"/>
                <a:cs typeface="+mn-cs"/>
              </a:rPr>
              <a:t>2.</a:t>
            </a:r>
            <a:r>
              <a:rPr lang="ru-RU" sz="1200" b="1" kern="1200" dirty="0" smtClean="0">
                <a:solidFill>
                  <a:schemeClr val="tx1"/>
                </a:solidFill>
                <a:effectLst/>
                <a:latin typeface="+mn-lt"/>
                <a:ea typeface="+mn-ea"/>
                <a:cs typeface="+mn-cs"/>
              </a:rPr>
              <a:t>Стратегия как Прием</a:t>
            </a:r>
            <a:r>
              <a:rPr lang="ru-RU" sz="1200" kern="1200" dirty="0" smtClean="0">
                <a:solidFill>
                  <a:schemeClr val="tx1"/>
                </a:solidFill>
                <a:effectLst/>
                <a:latin typeface="+mn-lt"/>
                <a:ea typeface="+mn-ea"/>
                <a:cs typeface="+mn-cs"/>
              </a:rPr>
              <a:t>, который предпринимает компания, чтобы обыграть своих конкурентов в конкретной ситуации или игре.</a:t>
            </a:r>
            <a:endParaRPr lang="ru-RU" dirty="0" smtClean="0">
              <a:effectLst/>
            </a:endParaRPr>
          </a:p>
          <a:p>
            <a:pPr rtl="0"/>
            <a:r>
              <a:rPr lang="ru-RU" sz="1200" kern="1200" dirty="0" smtClean="0">
                <a:solidFill>
                  <a:schemeClr val="tx1"/>
                </a:solidFill>
                <a:effectLst/>
                <a:latin typeface="+mn-lt"/>
                <a:ea typeface="+mn-ea"/>
                <a:cs typeface="+mn-cs"/>
              </a:rPr>
              <a:t>3.</a:t>
            </a:r>
            <a:r>
              <a:rPr lang="ru-RU" sz="1200" b="1" kern="1200" dirty="0" smtClean="0">
                <a:solidFill>
                  <a:schemeClr val="tx1"/>
                </a:solidFill>
                <a:effectLst/>
                <a:latin typeface="+mn-lt"/>
                <a:ea typeface="+mn-ea"/>
                <a:cs typeface="+mn-cs"/>
              </a:rPr>
              <a:t>Стратегия как Паттерн действий </a:t>
            </a:r>
            <a:r>
              <a:rPr lang="ru-RU" sz="1200" kern="1200" dirty="0" smtClean="0">
                <a:solidFill>
                  <a:schemeClr val="tx1"/>
                </a:solidFill>
                <a:effectLst/>
                <a:latin typeface="+mn-lt"/>
                <a:ea typeface="+mn-ea"/>
                <a:cs typeface="+mn-cs"/>
              </a:rPr>
              <a:t>– устойчивые характеристики поведения организации. Согласно такому пониманию стратегия может быть как заранее продуманной, так и выстраивающейся по ходу развития событий, и представляет некую последовательность в поведении. В данном случае стратегия - это принцип поведения или следование некой модели поведения. Организации разрабатывают планы на будущее и выводят принципы поведения из своего прошлого. Таким образом, стратегию как план можно назвать намечаемой (предначертанной, заранее планируемой) стратегией, а стратегию как способ поведения – осуществляемой стратегией. Из опыта, очевидно, что заранее разрабатываемые стратегии не всегда превращаются в реализуемые. Но есть и третий случай — появление и развитие новой, стратегии, когда реализуется незапланированная модель поведения. Предпринимаемые шаги, один за другим, со временем выстраиваются в некую последовательность или принцип – паттерн действий.</a:t>
            </a:r>
            <a:endParaRPr lang="ru-RU" dirty="0" smtClean="0">
              <a:effectLst/>
            </a:endParaRPr>
          </a:p>
          <a:p>
            <a:pPr rtl="0"/>
            <a:r>
              <a:rPr lang="ru-RU" sz="1200" kern="1200" dirty="0" smtClean="0">
                <a:solidFill>
                  <a:schemeClr val="tx1"/>
                </a:solidFill>
                <a:effectLst/>
                <a:latin typeface="+mn-lt"/>
                <a:ea typeface="+mn-ea"/>
                <a:cs typeface="+mn-cs"/>
              </a:rPr>
              <a:t>4.</a:t>
            </a:r>
            <a:r>
              <a:rPr lang="ru-RU" sz="1200" b="1" kern="1200" dirty="0" smtClean="0">
                <a:solidFill>
                  <a:schemeClr val="tx1"/>
                </a:solidFill>
                <a:effectLst/>
                <a:latin typeface="+mn-lt"/>
                <a:ea typeface="+mn-ea"/>
                <a:cs typeface="+mn-cs"/>
              </a:rPr>
              <a:t>Стратегия как Позиция </a:t>
            </a:r>
            <a:r>
              <a:rPr lang="ru-RU" sz="1200" kern="1200" dirty="0" smtClean="0">
                <a:solidFill>
                  <a:schemeClr val="tx1"/>
                </a:solidFill>
                <a:effectLst/>
                <a:latin typeface="+mn-lt"/>
                <a:ea typeface="+mn-ea"/>
                <a:cs typeface="+mn-cs"/>
              </a:rPr>
              <a:t>– заключается в поиске наиболее выгодной позиции компании на рыночном ландшафте. При этом выгодная позиция может расшифровываться в разных терминах: имеющая лучший потенциал прибыльности, более защищенная от конкуренции, более соответствующая ресурсам и способностям компании и т.д.</a:t>
            </a:r>
            <a:endParaRPr lang="ru-RU" dirty="0" smtClean="0">
              <a:effectLst/>
            </a:endParaRPr>
          </a:p>
          <a:p>
            <a:pPr rtl="0"/>
            <a:r>
              <a:rPr lang="ru-RU" sz="1200" kern="1200" dirty="0" smtClean="0">
                <a:solidFill>
                  <a:schemeClr val="tx1"/>
                </a:solidFill>
                <a:effectLst/>
                <a:latin typeface="+mn-lt"/>
                <a:ea typeface="+mn-ea"/>
                <a:cs typeface="+mn-cs"/>
              </a:rPr>
              <a:t>5.</a:t>
            </a:r>
            <a:r>
              <a:rPr lang="ru-RU" sz="1200" b="1" kern="1200" dirty="0" smtClean="0">
                <a:solidFill>
                  <a:schemeClr val="tx1"/>
                </a:solidFill>
                <a:effectLst/>
                <a:latin typeface="+mn-lt"/>
                <a:ea typeface="+mn-ea"/>
                <a:cs typeface="+mn-cs"/>
              </a:rPr>
              <a:t>Стратегия как Перспектива </a:t>
            </a:r>
            <a:r>
              <a:rPr lang="ru-RU" sz="1200" kern="1200" dirty="0" smtClean="0">
                <a:solidFill>
                  <a:schemeClr val="tx1"/>
                </a:solidFill>
                <a:effectLst/>
                <a:latin typeface="+mn-lt"/>
                <a:ea typeface="+mn-ea"/>
                <a:cs typeface="+mn-cs"/>
              </a:rPr>
              <a:t>– рассматривается как разделяемое членами организации видение/восприятие мира, которое реализуется через их намерения и действия.</a:t>
            </a:r>
            <a:endParaRPr lang="ru-RU" dirty="0" smtClean="0">
              <a:effectLst/>
            </a:endParaRPr>
          </a:p>
          <a:p>
            <a:pPr rtl="0"/>
            <a:r>
              <a:rPr lang="ru-RU" sz="1200" kern="1200" dirty="0" smtClean="0">
                <a:solidFill>
                  <a:schemeClr val="tx1"/>
                </a:solidFill>
                <a:effectLst/>
                <a:latin typeface="+mn-lt"/>
                <a:ea typeface="+mn-ea"/>
                <a:cs typeface="+mn-cs"/>
              </a:rPr>
              <a:t>Все рассмотренные определения стратегии взаимосвязаны, ни одно из них не может считаться единственно верным. В каком-то смысле дефиниции самостоятельны, но по большому счету каждая из них немыслима без остальных. Не все планы становятся принципами поведения, и не все паттерны возникают на основе плана. Некоторые хитрые уловки не поднимаются до уровня позиции, тогда как некоторые стратегии представляют собой нечто большее, чем просто позиция, но все же меньшее, чем перспектива. Каждое определение стратегии добавляет нечто важное к нашему пониманию, ориентирует нас на то, чтобы задавать новые фундаментальные вопросы относительно природы организации в целом.</a:t>
            </a:r>
            <a:endParaRPr lang="ru-RU" dirty="0" smtClean="0">
              <a:effectLst/>
            </a:endParaRPr>
          </a:p>
          <a:p>
            <a:pPr rtl="0"/>
            <a:r>
              <a:rPr lang="ru-RU" sz="1200" i="1" kern="1200" dirty="0" smtClean="0">
                <a:solidFill>
                  <a:schemeClr val="tx1"/>
                </a:solidFill>
                <a:effectLst/>
                <a:latin typeface="+mn-lt"/>
                <a:ea typeface="+mn-ea"/>
                <a:cs typeface="+mn-cs"/>
              </a:rPr>
              <a:t>Таким образом</a:t>
            </a:r>
            <a:r>
              <a:rPr lang="ru-RU" sz="1200" kern="1200" dirty="0" smtClean="0">
                <a:solidFill>
                  <a:schemeClr val="tx1"/>
                </a:solidFill>
                <a:effectLst/>
                <a:latin typeface="+mn-lt"/>
                <a:ea typeface="+mn-ea"/>
                <a:cs typeface="+mn-cs"/>
              </a:rPr>
              <a:t>, стратегия - не просто представление о том, как вести себя с противником или конкурентами на рынке (превалирующее в популярной литературе мнение). Вопросы стратегии заставляют нас обратиться к наиболее фундаментальным аспектам природы организации как инструмента коллективного восприятия и действия.</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02D632AE-FFF2-4284-AB45-6CAF077F407E}" type="slidenum">
              <a:rPr lang="ru-RU" smtClean="0"/>
              <a:t>4</a:t>
            </a:fld>
            <a:endParaRPr lang="ru-RU"/>
          </a:p>
        </p:txBody>
      </p:sp>
    </p:spTree>
    <p:extLst>
      <p:ext uri="{BB962C8B-B14F-4D97-AF65-F5344CB8AC3E}">
        <p14:creationId xmlns:p14="http://schemas.microsoft.com/office/powerpoint/2010/main" val="1507337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Экономические, политические, куда относятся и принимаемые</a:t>
            </a:r>
            <a:r>
              <a:rPr lang="ru-RU" baseline="0" dirty="0" smtClean="0"/>
              <a:t> законодательные акты, социальные и технологические факторы, которые взаимодействуют между собой должны учитываться при определении стратегического выбора организации.</a:t>
            </a:r>
          </a:p>
          <a:p>
            <a:r>
              <a:rPr lang="ru-RU" baseline="0" dirty="0" smtClean="0"/>
              <a:t>Уровень бюрократии и коррупции относят к политическим факторам.</a:t>
            </a:r>
          </a:p>
          <a:p>
            <a:r>
              <a:rPr lang="ru-RU" baseline="0" dirty="0" smtClean="0"/>
              <a:t>При этом  нормы поведения граждан, привычки и характер поведения работников также могут служить основой для коррупционных проявлений. Например, устойчивая традиция благодарить за оказанные услуги учителей, врачей, чиновников, а также соответствующее этим социальным явлениям традиция принимать подарки и другие более существенные знаки внимания со стороны соответствующих работников.</a:t>
            </a:r>
          </a:p>
          <a:p>
            <a:r>
              <a:rPr lang="ru-RU" baseline="0" dirty="0" smtClean="0"/>
              <a:t>Коррупция влияет на экономику организации в виде недополученной прибыли, повышении издержек (на взятки, подарки и т.п</a:t>
            </a:r>
            <a:r>
              <a:rPr lang="ru-RU"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Среди законодательных мер необходимо учитывать требования Федерального закона </a:t>
            </a:r>
            <a:r>
              <a:rPr lang="ru-RU" sz="1200" dirty="0" smtClean="0">
                <a:latin typeface="Times New Roman" panose="02020603050405020304" pitchFamily="18" charset="0"/>
                <a:cs typeface="Times New Roman" panose="02020603050405020304" pitchFamily="18" charset="0"/>
              </a:rPr>
              <a:t>от 25 декабря  2008 года № 273-ФЗ «О противодействии коррупции», которым установлены </a:t>
            </a:r>
            <a:r>
              <a:rPr lang="ru-RU" dirty="0" smtClean="0"/>
              <a:t>меры по профилактике коррупции, н</a:t>
            </a:r>
            <a:r>
              <a:rPr lang="ru-RU" sz="1200" dirty="0" smtClean="0"/>
              <a:t>аправления деятельности по повышению эффективности противодействия коррупции и конкретные меры по противодействию коррупции.</a:t>
            </a:r>
          </a:p>
          <a:p>
            <a:r>
              <a:rPr lang="ru-RU" sz="1200" dirty="0" smtClean="0"/>
              <a:t>Законом определяются</a:t>
            </a:r>
            <a:r>
              <a:rPr lang="ru-RU" sz="1200" baseline="0" dirty="0" smtClean="0"/>
              <a:t> следующие требования (статья 13.3) </a:t>
            </a:r>
            <a:r>
              <a:rPr lang="ru-RU" b="1" dirty="0" smtClean="0">
                <a:latin typeface="Times New Roman" panose="02020603050405020304" pitchFamily="18" charset="0"/>
                <a:cs typeface="Times New Roman" panose="02020603050405020304" pitchFamily="18" charset="0"/>
              </a:rPr>
              <a:t>Организации обязаны разрабатывать и принимать меры по предупреждению коррупции</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Меры по предупреждению коррупции, принимаемые в организации, </a:t>
            </a:r>
            <a:r>
              <a:rPr lang="ru-RU" b="1" dirty="0" smtClean="0">
                <a:latin typeface="Times New Roman" panose="02020603050405020304" pitchFamily="18" charset="0"/>
                <a:cs typeface="Times New Roman" panose="02020603050405020304" pitchFamily="18" charset="0"/>
              </a:rPr>
              <a:t>могут включать</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1) определение подразделений или должностных лиц, ответственных за профилактику коррупционных и иных правонарушений;</a:t>
            </a:r>
          </a:p>
          <a:p>
            <a:r>
              <a:rPr lang="ru-RU" dirty="0" smtClean="0">
                <a:latin typeface="Times New Roman" panose="02020603050405020304" pitchFamily="18" charset="0"/>
                <a:cs typeface="Times New Roman" panose="02020603050405020304" pitchFamily="18" charset="0"/>
              </a:rPr>
              <a:t>2) сотрудничество организации с правоохранительными органами;</a:t>
            </a:r>
          </a:p>
          <a:p>
            <a:r>
              <a:rPr lang="ru-RU" dirty="0" smtClean="0">
                <a:latin typeface="Times New Roman" panose="02020603050405020304" pitchFamily="18" charset="0"/>
                <a:cs typeface="Times New Roman" panose="02020603050405020304" pitchFamily="18" charset="0"/>
              </a:rPr>
              <a:t>3) разработку и внедрение в практику стандартов и процедур, направленных на обеспечение добросовестной работы организации;</a:t>
            </a:r>
          </a:p>
          <a:p>
            <a:r>
              <a:rPr lang="ru-RU" dirty="0" smtClean="0">
                <a:latin typeface="Times New Roman" panose="02020603050405020304" pitchFamily="18" charset="0"/>
                <a:cs typeface="Times New Roman" panose="02020603050405020304" pitchFamily="18" charset="0"/>
              </a:rPr>
              <a:t>4) принятие кодекса этики и служебного поведения работников организации;</a:t>
            </a:r>
          </a:p>
          <a:p>
            <a:r>
              <a:rPr lang="ru-RU" dirty="0" smtClean="0">
                <a:latin typeface="Times New Roman" panose="02020603050405020304" pitchFamily="18" charset="0"/>
                <a:cs typeface="Times New Roman" panose="02020603050405020304" pitchFamily="18" charset="0"/>
              </a:rPr>
              <a:t>5) предотвращение и урегулирование конфликта интересов;</a:t>
            </a:r>
          </a:p>
          <a:p>
            <a:r>
              <a:rPr lang="ru-RU" dirty="0" smtClean="0">
                <a:latin typeface="Times New Roman" panose="02020603050405020304" pitchFamily="18" charset="0"/>
                <a:cs typeface="Times New Roman" panose="02020603050405020304" pitchFamily="18" charset="0"/>
              </a:rPr>
              <a:t>6) недопущение составления неофициальной отчетности и использования поддельных документов.</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02D632AE-FFF2-4284-AB45-6CAF077F407E}" type="slidenum">
              <a:rPr lang="ru-RU" smtClean="0"/>
              <a:t>5</a:t>
            </a:fld>
            <a:endParaRPr lang="ru-RU"/>
          </a:p>
        </p:txBody>
      </p:sp>
    </p:spTree>
    <p:extLst>
      <p:ext uri="{BB962C8B-B14F-4D97-AF65-F5344CB8AC3E}">
        <p14:creationId xmlns:p14="http://schemas.microsoft.com/office/powerpoint/2010/main" val="195233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0">
              <a:spcBef>
                <a:spcPts val="0"/>
              </a:spcBef>
            </a:pPr>
            <a:r>
              <a:rPr lang="ru-RU" sz="1200" b="1" dirty="0" smtClean="0">
                <a:latin typeface="Times New Roman" panose="02020603050405020304" pitchFamily="18" charset="0"/>
                <a:cs typeface="Times New Roman" panose="02020603050405020304" pitchFamily="18" charset="0"/>
              </a:rPr>
              <a:t>В соответствии с положениями статьи 575 ГК Российской Федерации не допускается дарение</a:t>
            </a: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за исключением обычных подарков, стоимость которых не превышает трех тысяч рублей</a:t>
            </a:r>
            <a:r>
              <a:rPr lang="ru-RU" sz="1200" dirty="0" smtClean="0">
                <a:latin typeface="Times New Roman" panose="02020603050405020304" pitchFamily="18" charset="0"/>
                <a:cs typeface="Times New Roman" panose="02020603050405020304" pitchFamily="18" charset="0"/>
              </a:rPr>
              <a:t>:</a:t>
            </a:r>
          </a:p>
          <a:p>
            <a:pPr indent="0">
              <a:spcBef>
                <a:spcPts val="0"/>
              </a:spcBef>
            </a:pPr>
            <a:r>
              <a:rPr lang="ru-RU" sz="1200" dirty="0" smtClean="0">
                <a:latin typeface="Times New Roman" panose="02020603050405020304" pitchFamily="18" charset="0"/>
                <a:cs typeface="Times New Roman" panose="02020603050405020304" pitchFamily="18" charset="0"/>
              </a:rPr>
              <a:t>работникам медицинских организаций, организаций, оказывающих социальные услуги, и аналогичных организаций, в том числе организаций для детей-сирот и детей, оставшихся без попечения родителей, гражданами, находящимися в них на лечении, содержании или воспитании, супругами и родственниками этих граждан;</a:t>
            </a:r>
          </a:p>
          <a:p>
            <a:pPr indent="0">
              <a:spcBef>
                <a:spcPts val="0"/>
              </a:spcBef>
            </a:pPr>
            <a:r>
              <a:rPr lang="ru-RU" sz="1200" dirty="0" smtClean="0">
                <a:latin typeface="Times New Roman" panose="02020603050405020304" pitchFamily="18" charset="0"/>
                <a:cs typeface="Times New Roman" panose="02020603050405020304" pitchFamily="18" charset="0"/>
              </a:rPr>
              <a:t>лицам, замещающим государственные должности РФ, государственные должности субъектов РФ, муниципальные должности, государственным служащим, муниципальным служащим, служащим Банка России в связи с их должностным положением или в связи с исполнением ими служебных обязанностей;</a:t>
            </a:r>
          </a:p>
          <a:p>
            <a:pPr indent="0">
              <a:spcBef>
                <a:spcPts val="0"/>
              </a:spcBef>
            </a:pPr>
            <a:r>
              <a:rPr lang="ru-RU" sz="1200" dirty="0" smtClean="0">
                <a:latin typeface="Times New Roman" panose="02020603050405020304" pitchFamily="18" charset="0"/>
                <a:cs typeface="Times New Roman" panose="02020603050405020304" pitchFamily="18" charset="0"/>
              </a:rPr>
              <a:t>в отношениях между коммерческими организациями.</a:t>
            </a:r>
          </a:p>
          <a:p>
            <a:pPr indent="0">
              <a:spcBef>
                <a:spcPts val="0"/>
              </a:spcBef>
            </a:pPr>
            <a:r>
              <a:rPr lang="ru-RU" sz="1200" dirty="0" smtClean="0">
                <a:latin typeface="Times New Roman" panose="02020603050405020304" pitchFamily="18" charset="0"/>
                <a:cs typeface="Times New Roman" panose="02020603050405020304" pitchFamily="18" charset="0"/>
              </a:rPr>
              <a:t>2. Запрет на дарение лицам, замещающим государственные и муниципальные должности, государственным и муниципальным служащим, служащим Банка России не распространяется на случаи дарения в связи с протокольными мероприятиями, служебными командировками и другими официальными мероприятиями. Полученные подарки и стоимость которых превышает три тысячи рублей, признаются соответственно федеральной собственностью, собственностью субъекта РФ или муниципальной собственностью и передаются служащим по акту в орган, в котором указанное лицо замещает должность.</a:t>
            </a:r>
            <a:endParaRPr lang="ru-RU" dirty="0"/>
          </a:p>
        </p:txBody>
      </p:sp>
      <p:sp>
        <p:nvSpPr>
          <p:cNvPr id="4" name="Номер слайда 3"/>
          <p:cNvSpPr>
            <a:spLocks noGrp="1"/>
          </p:cNvSpPr>
          <p:nvPr>
            <p:ph type="sldNum" sz="quarter" idx="10"/>
          </p:nvPr>
        </p:nvSpPr>
        <p:spPr/>
        <p:txBody>
          <a:bodyPr/>
          <a:lstStyle/>
          <a:p>
            <a:fld id="{02D632AE-FFF2-4284-AB45-6CAF077F407E}" type="slidenum">
              <a:rPr lang="ru-RU" smtClean="0"/>
              <a:t>6</a:t>
            </a:fld>
            <a:endParaRPr lang="ru-RU"/>
          </a:p>
        </p:txBody>
      </p:sp>
    </p:spTree>
    <p:extLst>
      <p:ext uri="{BB962C8B-B14F-4D97-AF65-F5344CB8AC3E}">
        <p14:creationId xmlns:p14="http://schemas.microsoft.com/office/powerpoint/2010/main" val="288871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imes New Roman" panose="02020603050405020304" pitchFamily="18" charset="0"/>
                <a:cs typeface="Times New Roman" panose="02020603050405020304" pitchFamily="18" charset="0"/>
              </a:rPr>
              <a:t>Проблема коррупции для современной России является одной из наиболее острых и значимых.</a:t>
            </a:r>
          </a:p>
          <a:p>
            <a:r>
              <a:rPr lang="ru-RU" dirty="0" smtClean="0">
                <a:latin typeface="Times New Roman" panose="02020603050405020304" pitchFamily="18" charset="0"/>
                <a:cs typeface="Times New Roman" panose="02020603050405020304" pitchFamily="18" charset="0"/>
              </a:rPr>
              <a:t>По данным организации </a:t>
            </a:r>
            <a:r>
              <a:rPr lang="ru-RU" dirty="0" err="1" smtClean="0">
                <a:latin typeface="Times New Roman" panose="02020603050405020304" pitchFamily="18" charset="0"/>
                <a:cs typeface="Times New Roman" panose="02020603050405020304" pitchFamily="18" charset="0"/>
              </a:rPr>
              <a:t>Transparency</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International</a:t>
            </a:r>
            <a:r>
              <a:rPr lang="ru-RU" dirty="0" smtClean="0">
                <a:latin typeface="Times New Roman" panose="02020603050405020304" pitchFamily="18" charset="0"/>
                <a:cs typeface="Times New Roman" panose="02020603050405020304" pitchFamily="18" charset="0"/>
              </a:rPr>
              <a:t>, в списке стран мира, составленном по принципу «самые коррумпированные - в конце» Россия заняла:</a:t>
            </a:r>
          </a:p>
          <a:p>
            <a:r>
              <a:rPr lang="ru-RU" dirty="0" smtClean="0">
                <a:latin typeface="Times New Roman" panose="02020603050405020304" pitchFamily="18" charset="0"/>
                <a:cs typeface="Times New Roman" panose="02020603050405020304" pitchFamily="18" charset="0"/>
              </a:rPr>
              <a:t>в 2003 г. 88-е место из 133 исследовавшийся стран;</a:t>
            </a:r>
          </a:p>
          <a:p>
            <a:r>
              <a:rPr lang="ru-RU" dirty="0" smtClean="0">
                <a:latin typeface="Times New Roman" panose="02020603050405020304" pitchFamily="18" charset="0"/>
                <a:cs typeface="Times New Roman" panose="02020603050405020304" pitchFamily="18" charset="0"/>
              </a:rPr>
              <a:t> в 2005 г. 126-е место - из 159;</a:t>
            </a:r>
          </a:p>
          <a:p>
            <a:r>
              <a:rPr lang="ru-RU" dirty="0" smtClean="0">
                <a:latin typeface="Times New Roman" panose="02020603050405020304" pitchFamily="18" charset="0"/>
                <a:cs typeface="Times New Roman" panose="02020603050405020304" pitchFamily="18" charset="0"/>
              </a:rPr>
              <a:t>в 2008 г. 147 место - из 180;</a:t>
            </a:r>
          </a:p>
          <a:p>
            <a:r>
              <a:rPr lang="ru-RU" dirty="0" smtClean="0">
                <a:latin typeface="Times New Roman" panose="02020603050405020304" pitchFamily="18" charset="0"/>
                <a:cs typeface="Times New Roman" panose="02020603050405020304" pitchFamily="18" charset="0"/>
              </a:rPr>
              <a:t>в 2009 г. 146 место - из 180 стран;</a:t>
            </a:r>
          </a:p>
          <a:p>
            <a:r>
              <a:rPr lang="ru-RU" dirty="0" smtClean="0">
                <a:latin typeface="Times New Roman" panose="02020603050405020304" pitchFamily="18" charset="0"/>
                <a:cs typeface="Times New Roman" panose="02020603050405020304" pitchFamily="18" charset="0"/>
              </a:rPr>
              <a:t>в 2010 г. 154 место из 178 стран;</a:t>
            </a:r>
          </a:p>
          <a:p>
            <a:r>
              <a:rPr lang="ru-RU" dirty="0" smtClean="0">
                <a:latin typeface="Times New Roman" panose="02020603050405020304" pitchFamily="18" charset="0"/>
                <a:cs typeface="Times New Roman" panose="02020603050405020304" pitchFamily="18" charset="0"/>
              </a:rPr>
              <a:t>в 2015 г. 119 место из 176 стран;</a:t>
            </a:r>
          </a:p>
          <a:p>
            <a:r>
              <a:rPr lang="ru-RU" dirty="0" smtClean="0">
                <a:latin typeface="Times New Roman" panose="02020603050405020304" pitchFamily="18" charset="0"/>
                <a:cs typeface="Times New Roman" panose="02020603050405020304" pitchFamily="18" charset="0"/>
              </a:rPr>
              <a:t>в 2016 г. 131 место из 176 стран (29 баллов из 100).</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Первое место в рейтинге разделили Дания и Новая Зеландия (по 90 баллов), второе место заняла Финляндия (89 баллов), третье – Швеция (88 баллов). На нижних строчках рейтинга оказались Северная Корея (12 баллов), Южный Судан (11 баллов) и Сомали (10 баллов). Состав лидеров и аутсайдеров почти не изменился по сравнению с 2015 г.</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02D632AE-FFF2-4284-AB45-6CAF077F407E}" type="slidenum">
              <a:rPr lang="ru-RU" smtClean="0"/>
              <a:t>7</a:t>
            </a:fld>
            <a:endParaRPr lang="ru-RU"/>
          </a:p>
        </p:txBody>
      </p:sp>
    </p:spTree>
    <p:extLst>
      <p:ext uri="{BB962C8B-B14F-4D97-AF65-F5344CB8AC3E}">
        <p14:creationId xmlns:p14="http://schemas.microsoft.com/office/powerpoint/2010/main" val="194798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Если в 2015 году 48% респондентов в России сообщали о том, что считают коррупцию и взяточничество в корпоративном секторе широко распространенным явлением, то в 2016 году такое мнение высказали только 34%, что ниже общемирового показателя в 39%. Аналогичный российскому показатель был также зафиксирован в США и Польше.</a:t>
            </a:r>
          </a:p>
          <a:p>
            <a:r>
              <a:rPr lang="ru-RU" sz="1200" dirty="0" smtClean="0"/>
              <a:t>По мнению респондентов, наиболее высокий уровень коррупции в бизнес-среде наблюдается в Бразилии (90%), на Украине (88%) и в Таиланде (86%), а самый низкий – в Финляндии (0%), Саудовской Аравии (4%) и Швеции (4%).</a:t>
            </a:r>
          </a:p>
          <a:p>
            <a:r>
              <a:rPr lang="ru-RU" sz="1200" dirty="0" smtClean="0"/>
              <a:t>Значительно снизилось число российских участников опроса, сообщивших об использовании в их отрасли взяток для получения контрактов. По сравнению с 2015 годом показатель упал в три раза с 24 до 8% (общемировой – 11%). Наиболее распространенной данная проблема оказалась на Украине (36%), Кении (32%) и Колумбии (30%).</a:t>
            </a:r>
          </a:p>
          <a:p>
            <a:r>
              <a:rPr lang="ru-RU" sz="1200" dirty="0" smtClean="0"/>
              <a:t>Как показывают результаты исследования, несмотря на положительные сдвиги, которые произошли за последний год, России необходимо продолжать целенаправленную работу по борьбе с коррупцией. В частности, 52% российских респондентов считают борьбу с коррупцией недостаточно эффективной, несмотря на предпринимаемые властями усилия. Признанными лидерами в этой области являются Китай и Сингапур, где данный показатель составляет всего 8%.</a:t>
            </a:r>
          </a:p>
          <a:p>
            <a:r>
              <a:rPr lang="ru-RU" sz="1200" dirty="0" smtClean="0"/>
              <a:t>12% опрошенных в России готовы прибегать к неэтичным действиям для преодоления кризиса, а 26% могут оправдать их, если они совершаются для достижения намеченных финансовых показателей. В то же время важно отметить, что оба показателя в России находятся не только ниже общемирового уровня (36% и 42% соответственно), но и уровня развитых стран (30% и 35% соответственно).</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Опрос </a:t>
            </a:r>
            <a:r>
              <a:rPr lang="en-US" sz="1200" b="1" dirty="0" smtClean="0"/>
              <a:t>EY</a:t>
            </a:r>
            <a:r>
              <a:rPr lang="ru-RU" sz="1200" b="1" dirty="0" smtClean="0"/>
              <a:t>. «Меры, которые могут считаться</a:t>
            </a:r>
            <a:br>
              <a:rPr lang="ru-RU" sz="1200" b="1" dirty="0" smtClean="0"/>
            </a:br>
            <a:r>
              <a:rPr lang="ru-RU" sz="1200" b="1" dirty="0" smtClean="0"/>
              <a:t>оправданными с точки зрения достижения целевых финансовых показателей»</a:t>
            </a:r>
          </a:p>
          <a:p>
            <a:pPr lvl="0"/>
            <a:r>
              <a:rPr lang="ru-RU" dirty="0" smtClean="0"/>
              <a:t>1)</a:t>
            </a:r>
            <a:r>
              <a:rPr lang="ru-RU" baseline="0" dirty="0" smtClean="0"/>
              <a:t> </a:t>
            </a:r>
            <a:r>
              <a:rPr lang="ru-RU" dirty="0" smtClean="0"/>
              <a:t>Повышение гибкости политики по возврату продукции;</a:t>
            </a:r>
          </a:p>
          <a:p>
            <a:pPr lvl="0"/>
            <a:r>
              <a:rPr lang="ru-RU" dirty="0" smtClean="0"/>
              <a:t>2) Изменение допущений, применяемых при определении оценочных значений/расчете резервов;</a:t>
            </a:r>
          </a:p>
          <a:p>
            <a:pPr lvl="0"/>
            <a:r>
              <a:rPr lang="ru-RU" dirty="0" smtClean="0"/>
              <a:t>3) Увеличение сроков подготовки месячной отчетности;</a:t>
            </a:r>
          </a:p>
          <a:p>
            <a:pPr lvl="0"/>
            <a:r>
              <a:rPr lang="ru-RU" dirty="0" smtClean="0"/>
              <a:t>4) Датирование договоров задним числом;</a:t>
            </a:r>
          </a:p>
          <a:p>
            <a:pPr lvl="0"/>
            <a:r>
              <a:rPr lang="ru-RU" dirty="0" smtClean="0"/>
              <a:t>5) Отражение выручки в учете ранее положенного срока.</a:t>
            </a:r>
            <a:endParaRPr lang="ru-RU" sz="1200" dirty="0" smtClean="0"/>
          </a:p>
          <a:p>
            <a:pPr lvl="0"/>
            <a:endParaRPr lang="ru-RU" dirty="0" smtClean="0"/>
          </a:p>
          <a:p>
            <a:endParaRPr lang="ru-RU" dirty="0"/>
          </a:p>
        </p:txBody>
      </p:sp>
      <p:sp>
        <p:nvSpPr>
          <p:cNvPr id="4" name="Номер слайда 3"/>
          <p:cNvSpPr>
            <a:spLocks noGrp="1"/>
          </p:cNvSpPr>
          <p:nvPr>
            <p:ph type="sldNum" sz="quarter" idx="10"/>
          </p:nvPr>
        </p:nvSpPr>
        <p:spPr/>
        <p:txBody>
          <a:bodyPr/>
          <a:lstStyle/>
          <a:p>
            <a:fld id="{02D632AE-FFF2-4284-AB45-6CAF077F407E}" type="slidenum">
              <a:rPr lang="ru-RU" smtClean="0"/>
              <a:t>8</a:t>
            </a:fld>
            <a:endParaRPr lang="ru-RU"/>
          </a:p>
        </p:txBody>
      </p:sp>
    </p:spTree>
    <p:extLst>
      <p:ext uri="{BB962C8B-B14F-4D97-AF65-F5344CB8AC3E}">
        <p14:creationId xmlns:p14="http://schemas.microsoft.com/office/powerpoint/2010/main" val="33422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ru-RU" dirty="0" smtClean="0">
                <a:effectLst/>
              </a:rPr>
              <a:t>Задача SWOT-анализа — дать структурированное описание ситуации, относительно которой нужно принять какое-либо решение. Выводы, сделанные на его основе, носят описательный характер без рекомендаций и расстановки приоритетов</a:t>
            </a:r>
            <a:r>
              <a:rPr lang="ru-RU" baseline="30000" dirty="0" smtClean="0">
                <a:effectLst/>
                <a:hlinkClick r:id="rId3"/>
              </a:rPr>
              <a:t>[3]</a:t>
            </a:r>
            <a:r>
              <a:rPr lang="ru-RU" dirty="0" smtClean="0">
                <a:effectLst/>
              </a:rPr>
              <a:t>.</a:t>
            </a:r>
          </a:p>
          <a:p>
            <a:pPr rtl="0"/>
            <a:r>
              <a:rPr lang="ru-RU" dirty="0" smtClean="0">
                <a:effectLst/>
              </a:rPr>
              <a:t>Для более полной отдачи от метода используется также построение вариантов действий, основанных на пересечении полей. Для этого последовательно рассматривают различные сочетания факторов внешней среды и внутренних свойств компании. Рассматриваются все возможные парные комбинации и выделяются те, что должны быть учтены при разработке стратегии</a:t>
            </a:r>
            <a:r>
              <a:rPr lang="ru-RU" baseline="30000" dirty="0" smtClean="0">
                <a:effectLst/>
                <a:hlinkClick r:id="rId4"/>
              </a:rPr>
              <a:t>[4]</a:t>
            </a:r>
            <a:r>
              <a:rPr lang="ru-RU" dirty="0" smtClean="0">
                <a:effectLst/>
              </a:rPr>
              <a:t>.</a:t>
            </a:r>
          </a:p>
          <a:p>
            <a:pPr rtl="0"/>
            <a:r>
              <a:rPr lang="ru-RU" dirty="0" smtClean="0">
                <a:effectLst/>
              </a:rPr>
              <a:t>Поле СИВ показывает, какие сильные стороны необходимо использовать, чтобы получить отдачу от возможностей во внешней среде.</a:t>
            </a:r>
          </a:p>
          <a:p>
            <a:pPr rtl="0"/>
            <a:r>
              <a:rPr lang="ru-RU" dirty="0" smtClean="0">
                <a:effectLst/>
              </a:rPr>
              <a:t>Поле СЛВ показывает, за счет каких возможностей внешней среды организация сможет преодолеть имеющиеся слабости.</a:t>
            </a:r>
          </a:p>
          <a:p>
            <a:pPr rtl="0"/>
            <a:r>
              <a:rPr lang="ru-RU" dirty="0" smtClean="0">
                <a:effectLst/>
              </a:rPr>
              <a:t>Поле СИУ показывает, какие силы необходимо использовать для устранения угроз.</a:t>
            </a:r>
          </a:p>
          <a:p>
            <a:pPr rtl="0"/>
            <a:r>
              <a:rPr lang="ru-RU" dirty="0" smtClean="0">
                <a:effectLst/>
              </a:rPr>
              <a:t>Поле СЛУ показывает, от каких слабостей необходимо избавиться, чтобы попытаться предотвратить нависшую угрозу</a:t>
            </a:r>
          </a:p>
          <a:p>
            <a:endParaRPr lang="ru-RU" dirty="0"/>
          </a:p>
        </p:txBody>
      </p:sp>
      <p:sp>
        <p:nvSpPr>
          <p:cNvPr id="4" name="Номер слайда 3"/>
          <p:cNvSpPr>
            <a:spLocks noGrp="1"/>
          </p:cNvSpPr>
          <p:nvPr>
            <p:ph type="sldNum" sz="quarter" idx="10"/>
          </p:nvPr>
        </p:nvSpPr>
        <p:spPr/>
        <p:txBody>
          <a:bodyPr/>
          <a:lstStyle/>
          <a:p>
            <a:fld id="{02D632AE-FFF2-4284-AB45-6CAF077F407E}" type="slidenum">
              <a:rPr lang="ru-RU" smtClean="0"/>
              <a:t>11</a:t>
            </a:fld>
            <a:endParaRPr lang="ru-RU"/>
          </a:p>
        </p:txBody>
      </p:sp>
    </p:spTree>
    <p:extLst>
      <p:ext uri="{BB962C8B-B14F-4D97-AF65-F5344CB8AC3E}">
        <p14:creationId xmlns:p14="http://schemas.microsoft.com/office/powerpoint/2010/main" val="257964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453AD5F-7198-4196-A5EA-8EE028C10EE1}" type="datetimeFigureOut">
              <a:rPr lang="ru-RU" smtClean="0"/>
              <a:t>05.09.2017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0B0C7C-8C34-4626-A9EC-E409EDF52C97}"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453AD5F-7198-4196-A5EA-8EE028C10EE1}" type="datetimeFigureOut">
              <a:rPr lang="ru-RU" smtClean="0"/>
              <a:t>05.09.2017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0B0C7C-8C34-4626-A9EC-E409EDF52C9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53AD5F-7198-4196-A5EA-8EE028C10EE1}" type="datetimeFigureOut">
              <a:rPr lang="ru-RU" smtClean="0"/>
              <a:t>05.09.2017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0B0C7C-8C34-4626-A9EC-E409EDF52C9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453AD5F-7198-4196-A5EA-8EE028C10EE1}" type="datetimeFigureOut">
              <a:rPr lang="ru-RU" smtClean="0"/>
              <a:t>05.09.2017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0B0C7C-8C34-4626-A9EC-E409EDF52C9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53AD5F-7198-4196-A5EA-8EE028C10EE1}" type="datetimeFigureOut">
              <a:rPr lang="ru-RU" smtClean="0"/>
              <a:t>05.09.2017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0B0C7C-8C34-4626-A9EC-E409EDF52C97}"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53AD5F-7198-4196-A5EA-8EE028C10EE1}" type="datetimeFigureOut">
              <a:rPr lang="ru-RU" smtClean="0"/>
              <a:t>05.09.2017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0B0C7C-8C34-4626-A9EC-E409EDF52C9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453AD5F-7198-4196-A5EA-8EE028C10EE1}" type="datetimeFigureOut">
              <a:rPr lang="ru-RU" smtClean="0"/>
              <a:t>05.09.2017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50B0C7C-8C34-4626-A9EC-E409EDF52C97}"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453AD5F-7198-4196-A5EA-8EE028C10EE1}" type="datetimeFigureOut">
              <a:rPr lang="ru-RU" smtClean="0"/>
              <a:t>05.09.2017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50B0C7C-8C34-4626-A9EC-E409EDF52C9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3AD5F-7198-4196-A5EA-8EE028C10EE1}" type="datetimeFigureOut">
              <a:rPr lang="ru-RU" smtClean="0"/>
              <a:t>05.09.2017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50B0C7C-8C34-4626-A9EC-E409EDF52C9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53AD5F-7198-4196-A5EA-8EE028C10EE1}" type="datetimeFigureOut">
              <a:rPr lang="ru-RU" smtClean="0"/>
              <a:t>05.09.2017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0B0C7C-8C34-4626-A9EC-E409EDF52C97}"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53AD5F-7198-4196-A5EA-8EE028C10EE1}" type="datetimeFigureOut">
              <a:rPr lang="ru-RU" smtClean="0"/>
              <a:t>05.09.2017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0B0C7C-8C34-4626-A9EC-E409EDF52C9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453AD5F-7198-4196-A5EA-8EE028C10EE1}" type="datetimeFigureOut">
              <a:rPr lang="ru-RU" smtClean="0"/>
              <a:t>05.09.2017</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50B0C7C-8C34-4626-A9EC-E409EDF52C9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ommons.wikimedia.org/wiki/File:The_World_Bank_logo.svg?uselang=ru"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commons.wikimedia.org/wiki/File:EY_logo13.png?uselang=r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340768"/>
            <a:ext cx="7772400" cy="1872208"/>
          </a:xfrm>
        </p:spPr>
        <p:txBody>
          <a:bodyPr>
            <a:normAutofit/>
          </a:bodyPr>
          <a:lstStyle/>
          <a:p>
            <a:r>
              <a:rPr lang="ru-RU" sz="2800" dirty="0" smtClean="0"/>
              <a:t>«Современные концепции менеджмента как инструмент противодействия коррупции»</a:t>
            </a:r>
            <a:endParaRPr lang="ru-RU" sz="2800" dirty="0"/>
          </a:p>
        </p:txBody>
      </p:sp>
      <p:sp>
        <p:nvSpPr>
          <p:cNvPr id="3" name="Подзаголовок 2"/>
          <p:cNvSpPr>
            <a:spLocks noGrp="1"/>
          </p:cNvSpPr>
          <p:nvPr>
            <p:ph type="subTitle" idx="1"/>
          </p:nvPr>
        </p:nvSpPr>
        <p:spPr>
          <a:xfrm>
            <a:off x="3131840" y="5157192"/>
            <a:ext cx="5648672" cy="1057672"/>
          </a:xfrm>
        </p:spPr>
        <p:txBody>
          <a:bodyPr>
            <a:normAutofit/>
          </a:bodyPr>
          <a:lstStyle/>
          <a:p>
            <a:pPr algn="r"/>
            <a:r>
              <a:rPr lang="ru-RU" dirty="0" smtClean="0">
                <a:latin typeface="Times New Roman" panose="02020603050405020304" pitchFamily="18" charset="0"/>
                <a:cs typeface="Times New Roman" panose="02020603050405020304" pitchFamily="18" charset="0"/>
              </a:rPr>
              <a:t>Килипченко Олег Юрьевич</a:t>
            </a:r>
          </a:p>
        </p:txBody>
      </p:sp>
      <p:pic>
        <p:nvPicPr>
          <p:cNvPr id="1030" name="Picture 6" descr="http://www.ipkon.yarvl.ru/jp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09" y="6093296"/>
            <a:ext cx="7620000" cy="65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615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Программы повышения квалификации\Противодействие коррупции\Материалы\Рисунки\rossiya---odna-iz-samyh-korrumpirovannyh-stran-mir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351416" cy="567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774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990600"/>
          </a:xfrm>
        </p:spPr>
        <p:txBody>
          <a:bodyPr>
            <a:normAutofit/>
          </a:bodyPr>
          <a:lstStyle/>
          <a:p>
            <a:pPr algn="ctr"/>
            <a:r>
              <a:rPr lang="en-US" sz="2800" dirty="0" smtClean="0"/>
              <a:t>SWOT</a:t>
            </a:r>
            <a:r>
              <a:rPr lang="ru-RU" sz="2800" dirty="0" smtClean="0"/>
              <a:t>-анализ</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127534538"/>
              </p:ext>
            </p:extLst>
          </p:nvPr>
        </p:nvGraphicFramePr>
        <p:xfrm>
          <a:off x="457200" y="1340768"/>
          <a:ext cx="8229600" cy="4896543"/>
        </p:xfrm>
        <a:graphic>
          <a:graphicData uri="http://schemas.openxmlformats.org/drawingml/2006/table">
            <a:tbl>
              <a:tblPr>
                <a:tableStyleId>{5940675A-B579-460E-94D1-54222C63F5DA}</a:tableStyleId>
              </a:tblPr>
              <a:tblGrid>
                <a:gridCol w="2743200"/>
                <a:gridCol w="2743200"/>
                <a:gridCol w="2743200"/>
              </a:tblGrid>
              <a:tr h="1632181">
                <a:tc>
                  <a:txBody>
                    <a:bodyPr/>
                    <a:lstStyle/>
                    <a:p>
                      <a:endParaRPr lang="ru-RU" dirty="0"/>
                    </a:p>
                  </a:txBody>
                  <a:tcPr anchor="ctr"/>
                </a:tc>
                <a:tc>
                  <a:txBody>
                    <a:bodyPr/>
                    <a:lstStyle/>
                    <a:p>
                      <a:pPr algn="ctr"/>
                      <a:r>
                        <a:rPr lang="ru-RU" dirty="0" smtClean="0"/>
                        <a:t>Возможности (</a:t>
                      </a:r>
                      <a:r>
                        <a:rPr lang="en-US" dirty="0" smtClean="0"/>
                        <a:t>O)</a:t>
                      </a:r>
                      <a:endParaRPr lang="ru-RU" dirty="0"/>
                    </a:p>
                  </a:txBody>
                  <a:tcPr anchor="ctr"/>
                </a:tc>
                <a:tc>
                  <a:txBody>
                    <a:bodyPr/>
                    <a:lstStyle/>
                    <a:p>
                      <a:pPr algn="ctr"/>
                      <a:r>
                        <a:rPr lang="ru-RU" dirty="0" smtClean="0"/>
                        <a:t>Угрозы</a:t>
                      </a:r>
                      <a:r>
                        <a:rPr lang="en-US" dirty="0" smtClean="0"/>
                        <a:t> (T)</a:t>
                      </a:r>
                      <a:endParaRPr lang="ru-RU" dirty="0"/>
                    </a:p>
                  </a:txBody>
                  <a:tcPr anchor="ctr"/>
                </a:tc>
              </a:tr>
              <a:tr h="1632181">
                <a:tc>
                  <a:txBody>
                    <a:bodyPr/>
                    <a:lstStyle/>
                    <a:p>
                      <a:r>
                        <a:rPr lang="ru-RU" dirty="0">
                          <a:solidFill>
                            <a:schemeClr val="tx1"/>
                          </a:solidFill>
                        </a:rPr>
                        <a:t>Сильные </a:t>
                      </a:r>
                      <a:r>
                        <a:rPr lang="ru-RU" dirty="0" smtClean="0">
                          <a:solidFill>
                            <a:schemeClr val="tx1"/>
                          </a:solidFill>
                        </a:rPr>
                        <a:t>стороны</a:t>
                      </a:r>
                      <a:r>
                        <a:rPr lang="en-US" dirty="0" smtClean="0">
                          <a:solidFill>
                            <a:schemeClr val="tx1"/>
                          </a:solidFill>
                        </a:rPr>
                        <a:t> (S)</a:t>
                      </a:r>
                      <a:endParaRPr lang="ru-RU" dirty="0">
                        <a:solidFill>
                          <a:schemeClr val="tx1"/>
                        </a:solidFill>
                      </a:endParaRPr>
                    </a:p>
                  </a:txBody>
                  <a:tcPr anchor="ctr"/>
                </a:tc>
                <a:tc>
                  <a:txBody>
                    <a:bodyPr/>
                    <a:lstStyle/>
                    <a:p>
                      <a:pPr algn="ctr"/>
                      <a:r>
                        <a:rPr lang="ru-RU" dirty="0"/>
                        <a:t>СИВ</a:t>
                      </a:r>
                    </a:p>
                  </a:txBody>
                  <a:tcPr anchor="ctr"/>
                </a:tc>
                <a:tc>
                  <a:txBody>
                    <a:bodyPr/>
                    <a:lstStyle/>
                    <a:p>
                      <a:pPr algn="ctr"/>
                      <a:r>
                        <a:rPr lang="ru-RU" dirty="0"/>
                        <a:t>СИУ</a:t>
                      </a:r>
                    </a:p>
                  </a:txBody>
                  <a:tcPr anchor="ctr"/>
                </a:tc>
              </a:tr>
              <a:tr h="1632181">
                <a:tc>
                  <a:txBody>
                    <a:bodyPr/>
                    <a:lstStyle/>
                    <a:p>
                      <a:r>
                        <a:rPr lang="ru-RU" dirty="0"/>
                        <a:t>Слабые </a:t>
                      </a:r>
                      <a:r>
                        <a:rPr lang="ru-RU" dirty="0" smtClean="0"/>
                        <a:t>стороны</a:t>
                      </a:r>
                      <a:r>
                        <a:rPr lang="en-US" dirty="0" smtClean="0"/>
                        <a:t> (W)</a:t>
                      </a:r>
                      <a:endParaRPr lang="ru-RU" dirty="0"/>
                    </a:p>
                  </a:txBody>
                  <a:tcPr anchor="ctr"/>
                </a:tc>
                <a:tc>
                  <a:txBody>
                    <a:bodyPr/>
                    <a:lstStyle/>
                    <a:p>
                      <a:pPr algn="ctr"/>
                      <a:r>
                        <a:rPr lang="ru-RU" dirty="0"/>
                        <a:t>СЛВ</a:t>
                      </a:r>
                    </a:p>
                  </a:txBody>
                  <a:tcPr anchor="ctr"/>
                </a:tc>
                <a:tc>
                  <a:txBody>
                    <a:bodyPr/>
                    <a:lstStyle/>
                    <a:p>
                      <a:pPr algn="ctr"/>
                      <a:r>
                        <a:rPr lang="ru-RU" dirty="0"/>
                        <a:t>СЛУ</a:t>
                      </a:r>
                    </a:p>
                  </a:txBody>
                  <a:tcPr anchor="ctr"/>
                </a:tc>
              </a:tr>
            </a:tbl>
          </a:graphicData>
        </a:graphic>
      </p:graphicFrame>
    </p:spTree>
    <p:extLst>
      <p:ext uri="{BB962C8B-B14F-4D97-AF65-F5344CB8AC3E}">
        <p14:creationId xmlns:p14="http://schemas.microsoft.com/office/powerpoint/2010/main" val="357256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Прямоугольник 7"/>
          <p:cNvSpPr>
            <a:spLocks noChangeArrowheads="1"/>
          </p:cNvSpPr>
          <p:nvPr/>
        </p:nvSpPr>
        <p:spPr bwMode="auto">
          <a:xfrm>
            <a:off x="22884" y="451993"/>
            <a:ext cx="8532441" cy="461665"/>
          </a:xfrm>
          <a:prstGeom prst="rect">
            <a:avLst/>
          </a:prstGeom>
          <a:noFill/>
          <a:ln w="9525">
            <a:noFill/>
            <a:miter lim="800000"/>
            <a:headEnd/>
            <a:tailEnd/>
          </a:ln>
        </p:spPr>
        <p:txBody>
          <a:bodyPr wrap="square">
            <a:spAutoFit/>
          </a:bodyPr>
          <a:lstStyle/>
          <a:p>
            <a:pPr>
              <a:buFont typeface="Wingdings" pitchFamily="2" charset="2"/>
              <a:buNone/>
            </a:pPr>
            <a:r>
              <a:rPr lang="ru-RU" sz="2400" dirty="0" smtClean="0">
                <a:solidFill>
                  <a:srgbClr val="FF0000"/>
                </a:solidFill>
                <a:latin typeface="Times New Roman" panose="02020603050405020304" pitchFamily="18" charset="0"/>
                <a:cs typeface="Times New Roman" panose="02020603050405020304" pitchFamily="18" charset="0"/>
              </a:rPr>
              <a:t>Заинтересованные стороны в системе борьбы с коррупцией</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1142108" y="2558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a:latin typeface="Arial" pitchFamily="34" charset="0"/>
              <a:cs typeface="Arial" pitchFamily="34" charset="0"/>
            </a:endParaRPr>
          </a:p>
        </p:txBody>
      </p:sp>
      <p:sp>
        <p:nvSpPr>
          <p:cNvPr id="7" name="Прямоугольник 6"/>
          <p:cNvSpPr/>
          <p:nvPr/>
        </p:nvSpPr>
        <p:spPr>
          <a:xfrm>
            <a:off x="3491598" y="2780928"/>
            <a:ext cx="2376883"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Times New Roman" panose="02020603050405020304" pitchFamily="18" charset="0"/>
                <a:cs typeface="Times New Roman" panose="02020603050405020304" pitchFamily="18" charset="0"/>
              </a:rPr>
              <a:t>Коррупция</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626647" y="930593"/>
            <a:ext cx="2106783" cy="11521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latin typeface="Times New Roman" panose="02020603050405020304" pitchFamily="18" charset="0"/>
                <a:cs typeface="Times New Roman" panose="02020603050405020304" pitchFamily="18" charset="0"/>
              </a:rPr>
              <a:t>Президент РФ</a:t>
            </a:r>
            <a:endParaRPr lang="ru-RU" dirty="0">
              <a:solidFill>
                <a:schemeClr val="tx2"/>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253416" y="913658"/>
            <a:ext cx="2755023" cy="21602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latin typeface="Times New Roman" panose="02020603050405020304" pitchFamily="18" charset="0"/>
                <a:cs typeface="Times New Roman" panose="02020603050405020304" pitchFamily="18" charset="0"/>
              </a:rPr>
              <a:t>Совет при Президенте Российской Федерации по противодействию коррупции, </a:t>
            </a:r>
            <a:r>
              <a:rPr lang="ru-RU" dirty="0">
                <a:solidFill>
                  <a:schemeClr val="tx2"/>
                </a:solidFill>
                <a:latin typeface="Times New Roman" panose="02020603050405020304" pitchFamily="18" charset="0"/>
                <a:cs typeface="Times New Roman" panose="02020603050405020304" pitchFamily="18" charset="0"/>
              </a:rPr>
              <a:t>Комиссия по координации работы по противодействию коррупции в Ярославской области </a:t>
            </a:r>
          </a:p>
        </p:txBody>
      </p:sp>
      <p:sp>
        <p:nvSpPr>
          <p:cNvPr id="11" name="Прямоугольник 10"/>
          <p:cNvSpPr/>
          <p:nvPr/>
        </p:nvSpPr>
        <p:spPr>
          <a:xfrm>
            <a:off x="6223879" y="3573016"/>
            <a:ext cx="2755023" cy="108012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latin typeface="Times New Roman" panose="02020603050405020304" pitchFamily="18" charset="0"/>
                <a:cs typeface="Times New Roman" panose="02020603050405020304" pitchFamily="18" charset="0"/>
              </a:rPr>
              <a:t>Специализированные органы по противодействию коррупции</a:t>
            </a:r>
            <a:endParaRPr lang="ru-RU" dirty="0">
              <a:solidFill>
                <a:schemeClr val="tx2"/>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6223879" y="5098789"/>
            <a:ext cx="2755023" cy="14076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latin typeface="Times New Roman" panose="02020603050405020304" pitchFamily="18" charset="0"/>
                <a:cs typeface="Times New Roman" panose="02020603050405020304" pitchFamily="18" charset="0"/>
              </a:rPr>
              <a:t>Правоохранительные </a:t>
            </a:r>
            <a:r>
              <a:rPr lang="ru-RU" dirty="0">
                <a:solidFill>
                  <a:schemeClr val="tx2"/>
                </a:solidFill>
                <a:latin typeface="Times New Roman" panose="02020603050405020304" pitchFamily="18" charset="0"/>
                <a:cs typeface="Times New Roman" panose="02020603050405020304" pitchFamily="18" charset="0"/>
              </a:rPr>
              <a:t>органы, прокуратура, </a:t>
            </a:r>
            <a:r>
              <a:rPr lang="ru-RU" dirty="0" smtClean="0">
                <a:solidFill>
                  <a:schemeClr val="tx2"/>
                </a:solidFill>
                <a:latin typeface="Times New Roman" panose="02020603050405020304" pitchFamily="18" charset="0"/>
                <a:cs typeface="Times New Roman" panose="02020603050405020304" pitchFamily="18" charset="0"/>
              </a:rPr>
              <a:t>суды, счетные палаты, органы юстиции</a:t>
            </a:r>
            <a:endParaRPr lang="ru-RU" dirty="0">
              <a:solidFill>
                <a:schemeClr val="tx2"/>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33592" y="1198412"/>
            <a:ext cx="2951398" cy="15447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latin typeface="Times New Roman" panose="02020603050405020304" pitchFamily="18" charset="0"/>
                <a:cs typeface="Times New Roman" panose="02020603050405020304" pitchFamily="18" charset="0"/>
              </a:rPr>
              <a:t>Федеральные и региональные органы исполнительной власти, органы местного самоуправления</a:t>
            </a:r>
            <a:endParaRPr lang="ru-RU" dirty="0">
              <a:solidFill>
                <a:schemeClr val="tx2"/>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21494" y="3004568"/>
            <a:ext cx="2951398" cy="164856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solidFill>
                <a:latin typeface="Times New Roman" panose="02020603050405020304" pitchFamily="18" charset="0"/>
                <a:cs typeface="Times New Roman" panose="02020603050405020304" pitchFamily="18" charset="0"/>
              </a:rPr>
              <a:t>Федеральное Собрание Российской Федерации, Ярославская областная Дума, представительные органы муниципальных образований </a:t>
            </a:r>
          </a:p>
        </p:txBody>
      </p:sp>
      <p:sp>
        <p:nvSpPr>
          <p:cNvPr id="16" name="Прямоугольник 15"/>
          <p:cNvSpPr/>
          <p:nvPr/>
        </p:nvSpPr>
        <p:spPr>
          <a:xfrm>
            <a:off x="353820" y="4994245"/>
            <a:ext cx="2951398" cy="151216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latin typeface="Times New Roman" panose="02020603050405020304" pitchFamily="18" charset="0"/>
                <a:cs typeface="Times New Roman" panose="02020603050405020304" pitchFamily="18" charset="0"/>
              </a:rPr>
              <a:t>Местное </a:t>
            </a:r>
            <a:r>
              <a:rPr lang="ru-RU" dirty="0">
                <a:solidFill>
                  <a:schemeClr val="tx2"/>
                </a:solidFill>
                <a:latin typeface="Times New Roman" panose="02020603050405020304" pitchFamily="18" charset="0"/>
                <a:cs typeface="Times New Roman" panose="02020603050405020304" pitchFamily="18" charset="0"/>
              </a:rPr>
              <a:t>сообщество </a:t>
            </a:r>
            <a:r>
              <a:rPr lang="ru-RU" dirty="0" smtClean="0">
                <a:solidFill>
                  <a:schemeClr val="tx2"/>
                </a:solidFill>
                <a:latin typeface="Times New Roman" panose="02020603050405020304" pitchFamily="18" charset="0"/>
                <a:cs typeface="Times New Roman" panose="02020603050405020304" pitchFamily="18" charset="0"/>
              </a:rPr>
              <a:t>(общественные палаты, общественные организации)</a:t>
            </a:r>
            <a:endParaRPr lang="ru-RU" dirty="0">
              <a:solidFill>
                <a:schemeClr val="tx2"/>
              </a:solidFill>
              <a:latin typeface="Times New Roman" panose="02020603050405020304" pitchFamily="18" charset="0"/>
              <a:cs typeface="Times New Roman" panose="02020603050405020304" pitchFamily="18" charset="0"/>
            </a:endParaRPr>
          </a:p>
        </p:txBody>
      </p:sp>
      <p:cxnSp>
        <p:nvCxnSpPr>
          <p:cNvPr id="5" name="Прямая со стрелкой 4"/>
          <p:cNvCxnSpPr>
            <a:stCxn id="9" idx="2"/>
            <a:endCxn id="7" idx="0"/>
          </p:cNvCxnSpPr>
          <p:nvPr/>
        </p:nvCxnSpPr>
        <p:spPr>
          <a:xfrm>
            <a:off x="4680039" y="2082721"/>
            <a:ext cx="1" cy="69820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13" idx="0"/>
            <a:endCxn id="7" idx="2"/>
          </p:cNvCxnSpPr>
          <p:nvPr/>
        </p:nvCxnSpPr>
        <p:spPr>
          <a:xfrm flipH="1" flipV="1">
            <a:off x="4680040" y="3573016"/>
            <a:ext cx="13505" cy="165618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7" idx="0"/>
            <a:endCxn id="10" idx="1"/>
          </p:cNvCxnSpPr>
          <p:nvPr/>
        </p:nvCxnSpPr>
        <p:spPr>
          <a:xfrm flipV="1">
            <a:off x="4680040" y="1993778"/>
            <a:ext cx="1573376" cy="78715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7" idx="2"/>
            <a:endCxn id="11" idx="1"/>
          </p:cNvCxnSpPr>
          <p:nvPr/>
        </p:nvCxnSpPr>
        <p:spPr>
          <a:xfrm>
            <a:off x="4680040" y="3573016"/>
            <a:ext cx="1543839" cy="54006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7" idx="2"/>
            <a:endCxn id="12" idx="1"/>
          </p:cNvCxnSpPr>
          <p:nvPr/>
        </p:nvCxnSpPr>
        <p:spPr>
          <a:xfrm>
            <a:off x="4680040" y="3573016"/>
            <a:ext cx="1543839" cy="222958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3295835" y="3557702"/>
            <a:ext cx="1350384" cy="155580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14" idx="3"/>
            <a:endCxn id="7" idx="0"/>
          </p:cNvCxnSpPr>
          <p:nvPr/>
        </p:nvCxnSpPr>
        <p:spPr>
          <a:xfrm>
            <a:off x="3284990" y="1970806"/>
            <a:ext cx="1395050" cy="81012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7" idx="2"/>
          </p:cNvCxnSpPr>
          <p:nvPr/>
        </p:nvCxnSpPr>
        <p:spPr>
          <a:xfrm flipH="1">
            <a:off x="3286780" y="3573016"/>
            <a:ext cx="1393260" cy="40030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613143" y="5229200"/>
            <a:ext cx="2160803" cy="13681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latin typeface="Times New Roman" panose="02020603050405020304" pitchFamily="18" charset="0"/>
                <a:cs typeface="Times New Roman" panose="02020603050405020304" pitchFamily="18" charset="0"/>
              </a:rPr>
              <a:t>СМИ, аудиторские и консалтинговые компании</a:t>
            </a:r>
            <a:endParaRPr lang="ru-RU"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52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5" y="395710"/>
            <a:ext cx="7646719" cy="990600"/>
          </a:xfrm>
        </p:spPr>
        <p:txBody>
          <a:bodyPr>
            <a:noAutofit/>
          </a:bodyPr>
          <a:lstStyle/>
          <a:p>
            <a:pPr>
              <a:spcBef>
                <a:spcPct val="20000"/>
              </a:spcBef>
            </a:pPr>
            <a:r>
              <a:rPr lang="ru-RU" sz="2400" dirty="0">
                <a:solidFill>
                  <a:srgbClr val="C00000"/>
                </a:solidFill>
                <a:latin typeface="Times New Roman" panose="02020603050405020304" pitchFamily="18" charset="0"/>
                <a:cs typeface="Times New Roman" panose="02020603050405020304" pitchFamily="18" charset="0"/>
              </a:rPr>
              <a:t>Конкуренция в </a:t>
            </a:r>
            <a:r>
              <a:rPr lang="ru-RU" sz="2400" dirty="0" smtClean="0">
                <a:solidFill>
                  <a:srgbClr val="C00000"/>
                </a:solidFill>
                <a:latin typeface="Times New Roman" panose="02020603050405020304" pitchFamily="18" charset="0"/>
                <a:cs typeface="Times New Roman" panose="02020603050405020304" pitchFamily="18" charset="0"/>
              </a:rPr>
              <a:t>отрасли.</a:t>
            </a:r>
            <a:r>
              <a:rPr lang="en-US" sz="2400" dirty="0">
                <a:solidFill>
                  <a:srgbClr val="C00000"/>
                </a:solidFill>
                <a:latin typeface="Times New Roman" panose="02020603050405020304" pitchFamily="18" charset="0"/>
                <a:cs typeface="Times New Roman" panose="02020603050405020304" pitchFamily="18" charset="0"/>
              </a:rPr>
              <a:t/>
            </a:r>
            <a:br>
              <a:rPr lang="en-US" sz="2400" dirty="0">
                <a:solidFill>
                  <a:srgbClr val="C00000"/>
                </a:solidFill>
                <a:latin typeface="Times New Roman" panose="02020603050405020304" pitchFamily="18" charset="0"/>
                <a:cs typeface="Times New Roman" panose="02020603050405020304" pitchFamily="18" charset="0"/>
              </a:rPr>
            </a:br>
            <a:r>
              <a:rPr lang="ru-RU" sz="2400" dirty="0" smtClean="0">
                <a:solidFill>
                  <a:srgbClr val="C00000"/>
                </a:solidFill>
                <a:latin typeface="Times New Roman" panose="02020603050405020304" pitchFamily="18" charset="0"/>
                <a:cs typeface="Times New Roman" panose="02020603050405020304" pitchFamily="18" charset="0"/>
              </a:rPr>
              <a:t>Модель</a:t>
            </a:r>
            <a:r>
              <a:rPr lang="ru-RU" sz="2400" dirty="0" smtClean="0">
                <a:solidFill>
                  <a:schemeClr val="bg1"/>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пяти конкурентных сил по М. Портеру</a:t>
            </a:r>
            <a:br>
              <a:rPr lang="ru-RU" sz="2400" dirty="0">
                <a:solidFill>
                  <a:srgbClr val="C00000"/>
                </a:solidFill>
                <a:latin typeface="Times New Roman" panose="02020603050405020304" pitchFamily="18" charset="0"/>
                <a:cs typeface="Times New Roman" panose="02020603050405020304" pitchFamily="18" charset="0"/>
              </a:rPr>
            </a:br>
            <a:endParaRPr lang="ru-RU" sz="24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268760"/>
            <a:ext cx="5947536" cy="4876800"/>
          </a:xfrm>
        </p:spPr>
      </p:pic>
    </p:spTree>
    <p:extLst>
      <p:ext uri="{BB962C8B-B14F-4D97-AF65-F5344CB8AC3E}">
        <p14:creationId xmlns:p14="http://schemas.microsoft.com/office/powerpoint/2010/main" val="3545801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4748"/>
            <a:ext cx="7211144" cy="990600"/>
          </a:xfrm>
        </p:spPr>
        <p:txBody>
          <a:bodyPr>
            <a:normAutofit/>
          </a:bodyPr>
          <a:lstStyle/>
          <a:p>
            <a:r>
              <a:rPr lang="ru-RU" sz="2400" dirty="0" err="1" smtClean="0">
                <a:latin typeface="Times New Roman" panose="02020603050405020304" pitchFamily="18" charset="0"/>
                <a:cs typeface="Times New Roman" panose="02020603050405020304" pitchFamily="18" charset="0"/>
              </a:rPr>
              <a:t>Генерическая</a:t>
            </a:r>
            <a:r>
              <a:rPr lang="ru-RU" sz="2400" dirty="0" smtClean="0">
                <a:latin typeface="Times New Roman" panose="02020603050405020304" pitchFamily="18" charset="0"/>
                <a:cs typeface="Times New Roman" panose="02020603050405020304" pitchFamily="18" charset="0"/>
              </a:rPr>
              <a:t> цепочка создания ценности М. Портера</a:t>
            </a:r>
            <a:endParaRPr lang="ru-RU" sz="2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t="1" b="11803"/>
          <a:stretch/>
        </p:blipFill>
        <p:spPr>
          <a:xfrm>
            <a:off x="0" y="1700808"/>
            <a:ext cx="8976545" cy="4657632"/>
          </a:xfrm>
        </p:spPr>
      </p:pic>
    </p:spTree>
    <p:extLst>
      <p:ext uri="{BB962C8B-B14F-4D97-AF65-F5344CB8AC3E}">
        <p14:creationId xmlns:p14="http://schemas.microsoft.com/office/powerpoint/2010/main" val="1319541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8229600" cy="990600"/>
          </a:xfrm>
        </p:spPr>
        <p:txBody>
          <a:bodyPr>
            <a:normAutofit fontScale="90000"/>
          </a:bodyPr>
          <a:lstStyle/>
          <a:p>
            <a:r>
              <a:rPr lang="ru-RU" sz="2400" dirty="0">
                <a:latin typeface="Times New Roman" panose="02020603050405020304" pitchFamily="18" charset="0"/>
                <a:cs typeface="Times New Roman" panose="02020603050405020304" pitchFamily="18" charset="0"/>
              </a:rPr>
              <a:t>Обязанность организаций принимать меры по предупреждению </a:t>
            </a:r>
            <a:r>
              <a:rPr lang="ru-RU" sz="2400" dirty="0" smtClean="0">
                <a:latin typeface="Times New Roman" panose="02020603050405020304" pitchFamily="18" charset="0"/>
                <a:cs typeface="Times New Roman" panose="02020603050405020304" pitchFamily="18" charset="0"/>
              </a:rPr>
              <a:t>коррупции</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ст. </a:t>
            </a:r>
            <a:r>
              <a:rPr lang="en-US" sz="2400" dirty="0" smtClean="0">
                <a:latin typeface="Times New Roman" panose="02020603050405020304" pitchFamily="18" charset="0"/>
                <a:cs typeface="Times New Roman" panose="02020603050405020304" pitchFamily="18" charset="0"/>
              </a:rPr>
              <a:t>13</a:t>
            </a:r>
            <a:r>
              <a:rPr lang="ru-RU" sz="2400" dirty="0" smtClean="0">
                <a:latin typeface="Times New Roman" panose="02020603050405020304" pitchFamily="18" charset="0"/>
                <a:cs typeface="Times New Roman" panose="02020603050405020304" pitchFamily="18" charset="0"/>
              </a:rPr>
              <a:t>.3 ФЗ)</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268760"/>
            <a:ext cx="7236296" cy="5589240"/>
          </a:xfrm>
        </p:spPr>
        <p:txBody>
          <a:bodyPr>
            <a:normAutofit fontScale="92500" lnSpcReduction="20000"/>
          </a:bodyPr>
          <a:lstStyle/>
          <a:p>
            <a:r>
              <a:rPr lang="ru-RU" b="1" dirty="0" smtClean="0">
                <a:latin typeface="Times New Roman" panose="02020603050405020304" pitchFamily="18" charset="0"/>
                <a:cs typeface="Times New Roman" panose="02020603050405020304" pitchFamily="18" charset="0"/>
              </a:rPr>
              <a:t>Организации </a:t>
            </a:r>
            <a:r>
              <a:rPr lang="ru-RU" b="1" dirty="0">
                <a:latin typeface="Times New Roman" panose="02020603050405020304" pitchFamily="18" charset="0"/>
                <a:cs typeface="Times New Roman" panose="02020603050405020304" pitchFamily="18" charset="0"/>
              </a:rPr>
              <a:t>обязаны разрабатывать и принимать меры по предупреждению коррупции</a:t>
            </a:r>
            <a:r>
              <a:rPr lang="ru-RU" dirty="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Меры </a:t>
            </a:r>
            <a:r>
              <a:rPr lang="ru-RU" dirty="0">
                <a:latin typeface="Times New Roman" panose="02020603050405020304" pitchFamily="18" charset="0"/>
                <a:cs typeface="Times New Roman" panose="02020603050405020304" pitchFamily="18" charset="0"/>
              </a:rPr>
              <a:t>по предупреждению коррупции, принимаемые в организации, </a:t>
            </a:r>
            <a:r>
              <a:rPr lang="ru-RU" b="1" dirty="0">
                <a:latin typeface="Times New Roman" panose="02020603050405020304" pitchFamily="18" charset="0"/>
                <a:cs typeface="Times New Roman" panose="02020603050405020304" pitchFamily="18" charset="0"/>
              </a:rPr>
              <a:t>могут включать</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1) определение подразделений или должностных лиц, ответственных за профилактику коррупционных и иных правонарушений;</a:t>
            </a:r>
          </a:p>
          <a:p>
            <a:r>
              <a:rPr lang="ru-RU" dirty="0">
                <a:latin typeface="Times New Roman" panose="02020603050405020304" pitchFamily="18" charset="0"/>
                <a:cs typeface="Times New Roman" panose="02020603050405020304" pitchFamily="18" charset="0"/>
              </a:rPr>
              <a:t>2) сотрудничество организации с правоохранительными органами;</a:t>
            </a:r>
          </a:p>
          <a:p>
            <a:r>
              <a:rPr lang="ru-RU" dirty="0">
                <a:latin typeface="Times New Roman" panose="02020603050405020304" pitchFamily="18" charset="0"/>
                <a:cs typeface="Times New Roman" panose="02020603050405020304" pitchFamily="18" charset="0"/>
              </a:rPr>
              <a:t>3) разработку и внедрение в практику стандартов и процедур, направленных на обеспечение добросовестной работы организации;</a:t>
            </a:r>
          </a:p>
          <a:p>
            <a:r>
              <a:rPr lang="ru-RU" dirty="0">
                <a:latin typeface="Times New Roman" panose="02020603050405020304" pitchFamily="18" charset="0"/>
                <a:cs typeface="Times New Roman" panose="02020603050405020304" pitchFamily="18" charset="0"/>
              </a:rPr>
              <a:t>4) принятие кодекса этики и служебного поведения работников организации;</a:t>
            </a:r>
          </a:p>
          <a:p>
            <a:r>
              <a:rPr lang="ru-RU" dirty="0">
                <a:latin typeface="Times New Roman" panose="02020603050405020304" pitchFamily="18" charset="0"/>
                <a:cs typeface="Times New Roman" panose="02020603050405020304" pitchFamily="18" charset="0"/>
              </a:rPr>
              <a:t>5) предотвращение и урегулирование конфликта интересов;</a:t>
            </a:r>
          </a:p>
          <a:p>
            <a:r>
              <a:rPr lang="ru-RU" dirty="0">
                <a:latin typeface="Times New Roman" panose="02020603050405020304" pitchFamily="18" charset="0"/>
                <a:cs typeface="Times New Roman" panose="02020603050405020304" pitchFamily="18" charset="0"/>
              </a:rPr>
              <a:t>6) недопущение составления неофициальной отчетности и использования поддельных документов.</a:t>
            </a:r>
          </a:p>
          <a:p>
            <a:endParaRPr lang="ru-RU" dirty="0"/>
          </a:p>
        </p:txBody>
      </p:sp>
    </p:spTree>
    <p:extLst>
      <p:ext uri="{BB962C8B-B14F-4D97-AF65-F5344CB8AC3E}">
        <p14:creationId xmlns:p14="http://schemas.microsoft.com/office/powerpoint/2010/main" val="2763602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Oval 2"/>
          <p:cNvSpPr>
            <a:spLocks noChangeArrowheads="1"/>
          </p:cNvSpPr>
          <p:nvPr/>
        </p:nvSpPr>
        <p:spPr bwMode="auto">
          <a:xfrm>
            <a:off x="3348038" y="2133600"/>
            <a:ext cx="2376487" cy="2016125"/>
          </a:xfrm>
          <a:prstGeom prst="ellipse">
            <a:avLst/>
          </a:prstGeom>
          <a:solidFill>
            <a:srgbClr val="FFFFCC"/>
          </a:solidFill>
          <a:ln w="9525">
            <a:solidFill>
              <a:srgbClr val="008080"/>
            </a:solidFill>
            <a:round/>
            <a:headEnd/>
            <a:tailEnd/>
          </a:ln>
          <a:effectLst>
            <a:outerShdw dist="107763" dir="13500000" algn="ctr" rotWithShape="0">
              <a:schemeClr val="bg2">
                <a:alpha val="50000"/>
              </a:schemeClr>
            </a:outerShdw>
          </a:effec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ru-RU" altLang="ru-RU" sz="1400"/>
          </a:p>
        </p:txBody>
      </p:sp>
      <p:sp>
        <p:nvSpPr>
          <p:cNvPr id="4099" name="Oval 3"/>
          <p:cNvSpPr>
            <a:spLocks noChangeArrowheads="1"/>
          </p:cNvSpPr>
          <p:nvPr/>
        </p:nvSpPr>
        <p:spPr bwMode="auto">
          <a:xfrm>
            <a:off x="4572000" y="3429000"/>
            <a:ext cx="2376488" cy="2016125"/>
          </a:xfrm>
          <a:prstGeom prst="ellipse">
            <a:avLst/>
          </a:prstGeom>
          <a:solidFill>
            <a:srgbClr val="FFFFCC"/>
          </a:solidFill>
          <a:ln w="9525">
            <a:solidFill>
              <a:srgbClr val="FFFFCC"/>
            </a:solidFill>
            <a:round/>
            <a:headEnd/>
            <a:tailEnd/>
          </a:ln>
          <a:effectLst>
            <a:outerShdw dist="107763" dir="13500000" algn="ctr" rotWithShape="0">
              <a:schemeClr val="bg2">
                <a:alpha val="50000"/>
              </a:schemeClr>
            </a:outerShdw>
          </a:effec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ru-RU" altLang="ru-RU" sz="1400">
              <a:solidFill>
                <a:srgbClr val="008080"/>
              </a:solidFill>
            </a:endParaRPr>
          </a:p>
        </p:txBody>
      </p:sp>
      <p:sp>
        <p:nvSpPr>
          <p:cNvPr id="4100" name="Oval 4"/>
          <p:cNvSpPr>
            <a:spLocks noChangeArrowheads="1"/>
          </p:cNvSpPr>
          <p:nvPr/>
        </p:nvSpPr>
        <p:spPr bwMode="auto">
          <a:xfrm>
            <a:off x="2339975" y="3429000"/>
            <a:ext cx="2376488" cy="2016125"/>
          </a:xfrm>
          <a:prstGeom prst="ellipse">
            <a:avLst/>
          </a:prstGeom>
          <a:solidFill>
            <a:srgbClr val="FFFFCC"/>
          </a:solidFill>
          <a:ln w="9525">
            <a:solidFill>
              <a:srgbClr val="008080"/>
            </a:solidFill>
            <a:round/>
            <a:headEnd/>
            <a:tailEnd/>
          </a:ln>
          <a:effectLst>
            <a:outerShdw dist="107763" dir="13500000" algn="ctr" rotWithShape="0">
              <a:schemeClr val="bg2">
                <a:alpha val="50000"/>
              </a:schemeClr>
            </a:outerShdw>
          </a:effec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endParaRPr lang="ru-RU" altLang="ru-RU" sz="1400"/>
          </a:p>
        </p:txBody>
      </p:sp>
      <p:sp>
        <p:nvSpPr>
          <p:cNvPr id="4101" name="Text Box 5"/>
          <p:cNvSpPr txBox="1">
            <a:spLocks noChangeArrowheads="1"/>
          </p:cNvSpPr>
          <p:nvPr/>
        </p:nvSpPr>
        <p:spPr bwMode="auto">
          <a:xfrm>
            <a:off x="3563938" y="2781300"/>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spcBef>
                <a:spcPct val="50000"/>
              </a:spcBef>
            </a:pPr>
            <a:r>
              <a:rPr lang="ru-RU" altLang="ru-RU" sz="1800">
                <a:solidFill>
                  <a:srgbClr val="008080"/>
                </a:solidFill>
              </a:rPr>
              <a:t>Стратегический анализ</a:t>
            </a:r>
            <a:r>
              <a:rPr lang="ru-RU" altLang="ru-RU" sz="1400"/>
              <a:t> </a:t>
            </a:r>
          </a:p>
        </p:txBody>
      </p:sp>
      <p:sp>
        <p:nvSpPr>
          <p:cNvPr id="4102" name="Text Box 6"/>
          <p:cNvSpPr txBox="1">
            <a:spLocks noChangeArrowheads="1"/>
          </p:cNvSpPr>
          <p:nvPr/>
        </p:nvSpPr>
        <p:spPr bwMode="auto">
          <a:xfrm>
            <a:off x="5076825" y="3789363"/>
            <a:ext cx="1584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spcBef>
                <a:spcPct val="50000"/>
              </a:spcBef>
            </a:pPr>
            <a:r>
              <a:rPr lang="ru-RU" altLang="ru-RU" sz="1800">
                <a:solidFill>
                  <a:srgbClr val="008080"/>
                </a:solidFill>
              </a:rPr>
              <a:t>Реализация стратегии</a:t>
            </a:r>
            <a:r>
              <a:rPr lang="ru-RU" altLang="ru-RU" sz="1800"/>
              <a:t> </a:t>
            </a:r>
          </a:p>
        </p:txBody>
      </p:sp>
      <p:sp>
        <p:nvSpPr>
          <p:cNvPr id="4103" name="Text Box 7"/>
          <p:cNvSpPr txBox="1">
            <a:spLocks noChangeArrowheads="1"/>
          </p:cNvSpPr>
          <p:nvPr/>
        </p:nvSpPr>
        <p:spPr bwMode="auto">
          <a:xfrm>
            <a:off x="2484438" y="3933825"/>
            <a:ext cx="2087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spcBef>
                <a:spcPct val="50000"/>
              </a:spcBef>
            </a:pPr>
            <a:r>
              <a:rPr lang="ru-RU" altLang="ru-RU" sz="1800">
                <a:solidFill>
                  <a:srgbClr val="008080"/>
                </a:solidFill>
              </a:rPr>
              <a:t>Стратегический выбор</a:t>
            </a:r>
          </a:p>
        </p:txBody>
      </p:sp>
      <p:sp>
        <p:nvSpPr>
          <p:cNvPr id="4104" name="Text Box 8"/>
          <p:cNvSpPr txBox="1">
            <a:spLocks noChangeArrowheads="1"/>
          </p:cNvSpPr>
          <p:nvPr/>
        </p:nvSpPr>
        <p:spPr bwMode="auto">
          <a:xfrm>
            <a:off x="0" y="1773238"/>
            <a:ext cx="2663825" cy="106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spcBef>
                <a:spcPct val="50000"/>
              </a:spcBef>
            </a:pPr>
            <a:r>
              <a:rPr lang="ru-RU" altLang="ru-RU" sz="1600">
                <a:solidFill>
                  <a:srgbClr val="008080"/>
                </a:solidFill>
              </a:rPr>
              <a:t>Обеспечение соответствия стратегий УЧР организационным </a:t>
            </a:r>
            <a:br>
              <a:rPr lang="ru-RU" altLang="ru-RU" sz="1600">
                <a:solidFill>
                  <a:srgbClr val="008080"/>
                </a:solidFill>
              </a:rPr>
            </a:br>
            <a:r>
              <a:rPr lang="ru-RU" altLang="ru-RU" sz="1600">
                <a:solidFill>
                  <a:srgbClr val="008080"/>
                </a:solidFill>
              </a:rPr>
              <a:t>стратегиям</a:t>
            </a:r>
          </a:p>
        </p:txBody>
      </p:sp>
      <p:sp>
        <p:nvSpPr>
          <p:cNvPr id="4105" name="Text Box 9"/>
          <p:cNvSpPr txBox="1">
            <a:spLocks noChangeArrowheads="1"/>
          </p:cNvSpPr>
          <p:nvPr/>
        </p:nvSpPr>
        <p:spPr bwMode="auto">
          <a:xfrm>
            <a:off x="5867400" y="1268413"/>
            <a:ext cx="3276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spcBef>
                <a:spcPct val="50000"/>
              </a:spcBef>
            </a:pPr>
            <a:r>
              <a:rPr lang="ru-RU" altLang="ru-RU" sz="1600">
                <a:solidFill>
                  <a:srgbClr val="008080"/>
                </a:solidFill>
              </a:rPr>
              <a:t>Обеспечение внутренней согласованности взаимосвязанных </a:t>
            </a:r>
            <a:br>
              <a:rPr lang="ru-RU" altLang="ru-RU" sz="1600">
                <a:solidFill>
                  <a:srgbClr val="008080"/>
                </a:solidFill>
              </a:rPr>
            </a:br>
            <a:r>
              <a:rPr lang="ru-RU" altLang="ru-RU" sz="1600">
                <a:solidFill>
                  <a:srgbClr val="008080"/>
                </a:solidFill>
              </a:rPr>
              <a:t>и взаимоподдерживающих инициатив в области УЧР</a:t>
            </a:r>
          </a:p>
        </p:txBody>
      </p:sp>
      <p:sp>
        <p:nvSpPr>
          <p:cNvPr id="4106" name="Text Box 10"/>
          <p:cNvSpPr txBox="1">
            <a:spLocks noChangeArrowheads="1"/>
          </p:cNvSpPr>
          <p:nvPr/>
        </p:nvSpPr>
        <p:spPr bwMode="auto">
          <a:xfrm>
            <a:off x="0" y="3213100"/>
            <a:ext cx="19796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spcBef>
                <a:spcPct val="50000"/>
              </a:spcBef>
            </a:pPr>
            <a:r>
              <a:rPr lang="ru-RU" altLang="ru-RU" sz="1600">
                <a:solidFill>
                  <a:srgbClr val="008080"/>
                </a:solidFill>
              </a:rPr>
              <a:t>Основные методы формирования стратегий УЧР </a:t>
            </a:r>
          </a:p>
        </p:txBody>
      </p:sp>
      <p:sp>
        <p:nvSpPr>
          <p:cNvPr id="4107" name="Text Box 11"/>
          <p:cNvSpPr txBox="1">
            <a:spLocks noChangeArrowheads="1"/>
          </p:cNvSpPr>
          <p:nvPr/>
        </p:nvSpPr>
        <p:spPr bwMode="auto">
          <a:xfrm>
            <a:off x="179388" y="5084763"/>
            <a:ext cx="143986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spcBef>
                <a:spcPct val="50000"/>
              </a:spcBef>
            </a:pPr>
            <a:r>
              <a:rPr lang="ru-RU" altLang="ru-RU" sz="1600" dirty="0">
                <a:solidFill>
                  <a:srgbClr val="008080"/>
                </a:solidFill>
              </a:rPr>
              <a:t>Подходы </a:t>
            </a:r>
            <a:br>
              <a:rPr lang="ru-RU" altLang="ru-RU" sz="1600" dirty="0">
                <a:solidFill>
                  <a:srgbClr val="008080"/>
                </a:solidFill>
              </a:rPr>
            </a:br>
            <a:r>
              <a:rPr lang="ru-RU" altLang="ru-RU" sz="1600" dirty="0">
                <a:solidFill>
                  <a:srgbClr val="008080"/>
                </a:solidFill>
              </a:rPr>
              <a:t>к разработке стратегий УЧР </a:t>
            </a:r>
          </a:p>
        </p:txBody>
      </p:sp>
      <p:sp>
        <p:nvSpPr>
          <p:cNvPr id="4108" name="Text Box 12"/>
          <p:cNvSpPr txBox="1">
            <a:spLocks noChangeArrowheads="1"/>
          </p:cNvSpPr>
          <p:nvPr/>
        </p:nvSpPr>
        <p:spPr bwMode="auto">
          <a:xfrm>
            <a:off x="7164388" y="2924175"/>
            <a:ext cx="1979612"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spcBef>
                <a:spcPct val="50000"/>
              </a:spcBef>
            </a:pPr>
            <a:r>
              <a:rPr lang="ru-RU" altLang="ru-RU" sz="1600">
                <a:solidFill>
                  <a:srgbClr val="008080"/>
                </a:solidFill>
              </a:rPr>
              <a:t>Стратегии обеспечения человеческими ресурсами</a:t>
            </a:r>
            <a:r>
              <a:rPr lang="ru-RU" altLang="ru-RU" sz="1800" b="0"/>
              <a:t> </a:t>
            </a:r>
          </a:p>
        </p:txBody>
      </p:sp>
      <p:sp>
        <p:nvSpPr>
          <p:cNvPr id="4109" name="Text Box 13"/>
          <p:cNvSpPr txBox="1">
            <a:spLocks noChangeArrowheads="1"/>
          </p:cNvSpPr>
          <p:nvPr/>
        </p:nvSpPr>
        <p:spPr bwMode="auto">
          <a:xfrm>
            <a:off x="7524750" y="4437063"/>
            <a:ext cx="19081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spcBef>
                <a:spcPct val="50000"/>
              </a:spcBef>
            </a:pPr>
            <a:r>
              <a:rPr lang="ru-RU" altLang="ru-RU" sz="1600">
                <a:solidFill>
                  <a:srgbClr val="008080"/>
                </a:solidFill>
              </a:rPr>
              <a:t>Стратегии </a:t>
            </a:r>
            <a:br>
              <a:rPr lang="ru-RU" altLang="ru-RU" sz="1600">
                <a:solidFill>
                  <a:srgbClr val="008080"/>
                </a:solidFill>
              </a:rPr>
            </a:br>
            <a:r>
              <a:rPr lang="ru-RU" altLang="ru-RU" sz="1600">
                <a:solidFill>
                  <a:srgbClr val="008080"/>
                </a:solidFill>
              </a:rPr>
              <a:t>развития человеческих ресурсов </a:t>
            </a:r>
          </a:p>
        </p:txBody>
      </p:sp>
      <p:sp>
        <p:nvSpPr>
          <p:cNvPr id="4110" name="Text Box 14"/>
          <p:cNvSpPr txBox="1">
            <a:spLocks noChangeArrowheads="1"/>
          </p:cNvSpPr>
          <p:nvPr/>
        </p:nvSpPr>
        <p:spPr bwMode="auto">
          <a:xfrm>
            <a:off x="6084888" y="6092825"/>
            <a:ext cx="2627312"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spcBef>
                <a:spcPct val="50000"/>
              </a:spcBef>
            </a:pPr>
            <a:r>
              <a:rPr lang="ru-RU" altLang="ru-RU" sz="1600">
                <a:solidFill>
                  <a:srgbClr val="008080"/>
                </a:solidFill>
              </a:rPr>
              <a:t>Стратегии развития трудовых отношений</a:t>
            </a:r>
            <a:r>
              <a:rPr lang="ru-RU" altLang="ru-RU" sz="1800" b="0"/>
              <a:t> </a:t>
            </a:r>
          </a:p>
        </p:txBody>
      </p:sp>
      <p:sp>
        <p:nvSpPr>
          <p:cNvPr id="4111" name="Text Box 15"/>
          <p:cNvSpPr txBox="1">
            <a:spLocks noChangeArrowheads="1"/>
          </p:cNvSpPr>
          <p:nvPr/>
        </p:nvSpPr>
        <p:spPr bwMode="auto">
          <a:xfrm>
            <a:off x="3635375" y="6021388"/>
            <a:ext cx="1871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spcBef>
                <a:spcPct val="50000"/>
              </a:spcBef>
            </a:pPr>
            <a:r>
              <a:rPr lang="ru-RU" altLang="ru-RU" sz="1600">
                <a:solidFill>
                  <a:srgbClr val="008080"/>
                </a:solidFill>
              </a:rPr>
              <a:t>Стратегии вознаграждения</a:t>
            </a:r>
          </a:p>
        </p:txBody>
      </p:sp>
      <p:sp>
        <p:nvSpPr>
          <p:cNvPr id="4112" name="AutoShape 16"/>
          <p:cNvSpPr>
            <a:spLocks noChangeArrowheads="1"/>
          </p:cNvSpPr>
          <p:nvPr/>
        </p:nvSpPr>
        <p:spPr bwMode="auto">
          <a:xfrm rot="1705837">
            <a:off x="2771775" y="2060575"/>
            <a:ext cx="901700" cy="503238"/>
          </a:xfrm>
          <a:prstGeom prst="rightArrow">
            <a:avLst>
              <a:gd name="adj1" fmla="val 50000"/>
              <a:gd name="adj2" fmla="val 44795"/>
            </a:avLst>
          </a:prstGeom>
          <a:solidFill>
            <a:srgbClr val="CC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sp>
        <p:nvSpPr>
          <p:cNvPr id="4113" name="AutoShape 17"/>
          <p:cNvSpPr>
            <a:spLocks noChangeArrowheads="1"/>
          </p:cNvSpPr>
          <p:nvPr/>
        </p:nvSpPr>
        <p:spPr bwMode="auto">
          <a:xfrm rot="1666558">
            <a:off x="1547813" y="3357563"/>
            <a:ext cx="901700" cy="503237"/>
          </a:xfrm>
          <a:prstGeom prst="rightArrow">
            <a:avLst>
              <a:gd name="adj1" fmla="val 50000"/>
              <a:gd name="adj2" fmla="val 44795"/>
            </a:avLst>
          </a:prstGeom>
          <a:solidFill>
            <a:srgbClr val="CC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sp>
        <p:nvSpPr>
          <p:cNvPr id="4114" name="AutoShape 18"/>
          <p:cNvSpPr>
            <a:spLocks noChangeArrowheads="1"/>
          </p:cNvSpPr>
          <p:nvPr/>
        </p:nvSpPr>
        <p:spPr bwMode="auto">
          <a:xfrm rot="-1984425">
            <a:off x="1619250" y="5157788"/>
            <a:ext cx="901700" cy="503237"/>
          </a:xfrm>
          <a:prstGeom prst="rightArrow">
            <a:avLst>
              <a:gd name="adj1" fmla="val 50000"/>
              <a:gd name="adj2" fmla="val 44795"/>
            </a:avLst>
          </a:prstGeom>
          <a:solidFill>
            <a:srgbClr val="CC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sp>
        <p:nvSpPr>
          <p:cNvPr id="4115" name="AutoShape 19"/>
          <p:cNvSpPr>
            <a:spLocks noChangeArrowheads="1"/>
          </p:cNvSpPr>
          <p:nvPr/>
        </p:nvSpPr>
        <p:spPr bwMode="auto">
          <a:xfrm rot="8466371">
            <a:off x="4932363" y="1628775"/>
            <a:ext cx="901700" cy="503238"/>
          </a:xfrm>
          <a:prstGeom prst="rightArrow">
            <a:avLst>
              <a:gd name="adj1" fmla="val 50000"/>
              <a:gd name="adj2" fmla="val 44795"/>
            </a:avLst>
          </a:prstGeom>
          <a:solidFill>
            <a:srgbClr val="CC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sp>
        <p:nvSpPr>
          <p:cNvPr id="4116" name="AutoShape 20"/>
          <p:cNvSpPr>
            <a:spLocks noChangeArrowheads="1"/>
          </p:cNvSpPr>
          <p:nvPr/>
        </p:nvSpPr>
        <p:spPr bwMode="auto">
          <a:xfrm rot="8777416">
            <a:off x="6156325" y="2997200"/>
            <a:ext cx="901700" cy="503238"/>
          </a:xfrm>
          <a:prstGeom prst="rightArrow">
            <a:avLst>
              <a:gd name="adj1" fmla="val 50000"/>
              <a:gd name="adj2" fmla="val 44795"/>
            </a:avLst>
          </a:prstGeom>
          <a:solidFill>
            <a:srgbClr val="CC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sp>
        <p:nvSpPr>
          <p:cNvPr id="4117" name="AutoShape 21"/>
          <p:cNvSpPr>
            <a:spLocks noChangeArrowheads="1"/>
          </p:cNvSpPr>
          <p:nvPr/>
        </p:nvSpPr>
        <p:spPr bwMode="auto">
          <a:xfrm rot="-2763809">
            <a:off x="4364832" y="5436394"/>
            <a:ext cx="774700" cy="503237"/>
          </a:xfrm>
          <a:prstGeom prst="rightArrow">
            <a:avLst>
              <a:gd name="adj1" fmla="val 50000"/>
              <a:gd name="adj2" fmla="val 38486"/>
            </a:avLst>
          </a:prstGeom>
          <a:solidFill>
            <a:srgbClr val="CC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sp>
        <p:nvSpPr>
          <p:cNvPr id="4118" name="AutoShape 22"/>
          <p:cNvSpPr>
            <a:spLocks noChangeArrowheads="1"/>
          </p:cNvSpPr>
          <p:nvPr/>
        </p:nvSpPr>
        <p:spPr bwMode="auto">
          <a:xfrm rot="8777416">
            <a:off x="6804025" y="4652963"/>
            <a:ext cx="719138" cy="503237"/>
          </a:xfrm>
          <a:prstGeom prst="rightArrow">
            <a:avLst>
              <a:gd name="adj1" fmla="val 50000"/>
              <a:gd name="adj2" fmla="val 35726"/>
            </a:avLst>
          </a:prstGeom>
          <a:solidFill>
            <a:srgbClr val="CC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sp>
        <p:nvSpPr>
          <p:cNvPr id="4119" name="AutoShape 23"/>
          <p:cNvSpPr>
            <a:spLocks noChangeArrowheads="1"/>
          </p:cNvSpPr>
          <p:nvPr/>
        </p:nvSpPr>
        <p:spPr bwMode="auto">
          <a:xfrm rot="-7655440">
            <a:off x="6020594" y="5436394"/>
            <a:ext cx="774700" cy="503238"/>
          </a:xfrm>
          <a:prstGeom prst="rightArrow">
            <a:avLst>
              <a:gd name="adj1" fmla="val 50000"/>
              <a:gd name="adj2" fmla="val 38486"/>
            </a:avLst>
          </a:prstGeom>
          <a:solidFill>
            <a:srgbClr val="CC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sp>
        <p:nvSpPr>
          <p:cNvPr id="4120" name="Text Box 24"/>
          <p:cNvSpPr txBox="1">
            <a:spLocks noChangeArrowheads="1"/>
          </p:cNvSpPr>
          <p:nvPr/>
        </p:nvSpPr>
        <p:spPr bwMode="auto">
          <a:xfrm>
            <a:off x="1403350" y="188913"/>
            <a:ext cx="7921625" cy="5794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spcBef>
                <a:spcPct val="50000"/>
              </a:spcBef>
            </a:pPr>
            <a:r>
              <a:rPr lang="ru-RU" altLang="ru-RU" sz="3200">
                <a:solidFill>
                  <a:srgbClr val="CC0066"/>
                </a:solidFill>
              </a:rPr>
              <a:t>ПРОЦЕСС СТРАТЕГИЧЕСКОГО УЧР</a:t>
            </a:r>
            <a:r>
              <a:rPr lang="ru-RU" altLang="ru-RU" sz="1800" b="0"/>
              <a:t> </a:t>
            </a:r>
          </a:p>
        </p:txBody>
      </p:sp>
      <p:sp>
        <p:nvSpPr>
          <p:cNvPr id="4121" name="Line 25"/>
          <p:cNvSpPr>
            <a:spLocks noChangeShapeType="1"/>
          </p:cNvSpPr>
          <p:nvPr/>
        </p:nvSpPr>
        <p:spPr bwMode="auto">
          <a:xfrm>
            <a:off x="1547813" y="981075"/>
            <a:ext cx="7596187" cy="0"/>
          </a:xfrm>
          <a:prstGeom prst="line">
            <a:avLst/>
          </a:prstGeom>
          <a:noFill/>
          <a:ln w="76200">
            <a:solidFill>
              <a:srgbClr val="CC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221500273"/>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2362200" y="1219200"/>
            <a:ext cx="4997450" cy="3644900"/>
            <a:chOff x="-3" y="-3"/>
            <a:chExt cx="3148" cy="2296"/>
          </a:xfrm>
        </p:grpSpPr>
        <p:grpSp>
          <p:nvGrpSpPr>
            <p:cNvPr id="6158" name="Group 3"/>
            <p:cNvGrpSpPr>
              <a:grpSpLocks/>
            </p:cNvGrpSpPr>
            <p:nvPr/>
          </p:nvGrpSpPr>
          <p:grpSpPr bwMode="auto">
            <a:xfrm>
              <a:off x="0" y="0"/>
              <a:ext cx="3142" cy="2290"/>
              <a:chOff x="0" y="0"/>
              <a:chExt cx="3142" cy="2290"/>
            </a:xfrm>
          </p:grpSpPr>
          <p:grpSp>
            <p:nvGrpSpPr>
              <p:cNvPr id="6160" name="Group 4"/>
              <p:cNvGrpSpPr>
                <a:grpSpLocks/>
              </p:cNvGrpSpPr>
              <p:nvPr/>
            </p:nvGrpSpPr>
            <p:grpSpPr bwMode="auto">
              <a:xfrm>
                <a:off x="0" y="0"/>
                <a:ext cx="1538" cy="1064"/>
                <a:chOff x="0" y="0"/>
                <a:chExt cx="1538" cy="1064"/>
              </a:xfrm>
            </p:grpSpPr>
            <p:sp>
              <p:nvSpPr>
                <p:cNvPr id="6170" name="Rectangle 5"/>
                <p:cNvSpPr>
                  <a:spLocks noChangeArrowheads="1"/>
                </p:cNvSpPr>
                <p:nvPr/>
              </p:nvSpPr>
              <p:spPr bwMode="auto">
                <a:xfrm>
                  <a:off x="43" y="0"/>
                  <a:ext cx="1452"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r>
                    <a:rPr lang="en-US" altLang="ru-RU" sz="1800">
                      <a:solidFill>
                        <a:srgbClr val="800080"/>
                      </a:solidFill>
                      <a:latin typeface="Times New Roman" pitchFamily="18" charset="0"/>
                      <a:cs typeface="Times New Roman" pitchFamily="18" charset="0"/>
                    </a:rPr>
                    <a:t>Крепость.</a:t>
                  </a:r>
                  <a:endParaRPr lang="en-US" altLang="ru-RU" sz="1800" b="0">
                    <a:latin typeface="Times New Roman" pitchFamily="18" charset="0"/>
                    <a:cs typeface="Times New Roman" pitchFamily="18" charset="0"/>
                  </a:endParaRPr>
                </a:p>
                <a:p>
                  <a:r>
                    <a:rPr lang="en-US" altLang="ru-RU" sz="1400">
                      <a:latin typeface="Times New Roman" pitchFamily="18" charset="0"/>
                      <a:cs typeface="Times New Roman" pitchFamily="18" charset="0"/>
                    </a:rPr>
                    <a:t> </a:t>
                  </a:r>
                  <a:endParaRPr lang="en-US" altLang="ru-RU" sz="1100" b="0">
                    <a:latin typeface="Times New Roman" pitchFamily="18" charset="0"/>
                    <a:cs typeface="Times New Roman" pitchFamily="18" charset="0"/>
                  </a:endParaRPr>
                </a:p>
                <a:p>
                  <a:r>
                    <a:rPr lang="en-US" altLang="ru-RU" sz="1400">
                      <a:latin typeface="Times New Roman" pitchFamily="18" charset="0"/>
                      <a:cs typeface="Times New Roman" pitchFamily="18" charset="0"/>
                    </a:rPr>
                    <a:t>Реактивная реакция,</a:t>
                  </a:r>
                </a:p>
                <a:p>
                  <a:r>
                    <a:rPr lang="en-US" altLang="ru-RU" sz="1400">
                      <a:latin typeface="Times New Roman" pitchFamily="18" charset="0"/>
                      <a:cs typeface="Times New Roman" pitchFamily="18" charset="0"/>
                    </a:rPr>
                    <a:t> </a:t>
                  </a:r>
                </a:p>
                <a:p>
                  <a:r>
                    <a:rPr lang="en-US" altLang="ru-RU" sz="1400">
                      <a:latin typeface="Times New Roman" pitchFamily="18" charset="0"/>
                      <a:cs typeface="Times New Roman" pitchFamily="18" charset="0"/>
                    </a:rPr>
                    <a:t>Оптимизация персонала</a:t>
                  </a:r>
                </a:p>
                <a:p>
                  <a:endParaRPr lang="en-US" altLang="ru-RU" sz="1600">
                    <a:latin typeface="Times New Roman" pitchFamily="18" charset="0"/>
                  </a:endParaRPr>
                </a:p>
              </p:txBody>
            </p:sp>
            <p:sp>
              <p:nvSpPr>
                <p:cNvPr id="6171" name="Rectangle 6"/>
                <p:cNvSpPr>
                  <a:spLocks noChangeArrowheads="1"/>
                </p:cNvSpPr>
                <p:nvPr/>
              </p:nvSpPr>
              <p:spPr bwMode="auto">
                <a:xfrm>
                  <a:off x="0" y="0"/>
                  <a:ext cx="1538" cy="10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grpSp>
          <p:grpSp>
            <p:nvGrpSpPr>
              <p:cNvPr id="6161" name="Group 7"/>
              <p:cNvGrpSpPr>
                <a:grpSpLocks/>
              </p:cNvGrpSpPr>
              <p:nvPr/>
            </p:nvGrpSpPr>
            <p:grpSpPr bwMode="auto">
              <a:xfrm>
                <a:off x="1538" y="0"/>
                <a:ext cx="1604" cy="1064"/>
                <a:chOff x="1538" y="0"/>
                <a:chExt cx="1604" cy="1064"/>
              </a:xfrm>
            </p:grpSpPr>
            <p:sp>
              <p:nvSpPr>
                <p:cNvPr id="6168" name="Rectangle 8"/>
                <p:cNvSpPr>
                  <a:spLocks noChangeArrowheads="1"/>
                </p:cNvSpPr>
                <p:nvPr/>
              </p:nvSpPr>
              <p:spPr bwMode="auto">
                <a:xfrm>
                  <a:off x="1581" y="0"/>
                  <a:ext cx="1518"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r>
                    <a:rPr lang="en-US" altLang="ru-RU" sz="1800">
                      <a:solidFill>
                        <a:srgbClr val="800080"/>
                      </a:solidFill>
                      <a:latin typeface="Times New Roman" pitchFamily="18" charset="0"/>
                      <a:cs typeface="Times New Roman" pitchFamily="18" charset="0"/>
                    </a:rPr>
                    <a:t>Бейсбольная команда</a:t>
                  </a:r>
                  <a:endParaRPr lang="en-US" altLang="ru-RU" sz="1800">
                    <a:latin typeface="Times New Roman" pitchFamily="18" charset="0"/>
                    <a:cs typeface="Times New Roman" pitchFamily="18" charset="0"/>
                  </a:endParaRPr>
                </a:p>
                <a:p>
                  <a:r>
                    <a:rPr lang="en-US" altLang="ru-RU" sz="1100" b="0">
                      <a:latin typeface="Times New Roman" pitchFamily="18" charset="0"/>
                      <a:cs typeface="Times New Roman" pitchFamily="18" charset="0"/>
                    </a:rPr>
                    <a:t> </a:t>
                  </a:r>
                </a:p>
                <a:p>
                  <a:r>
                    <a:rPr lang="en-US" altLang="ru-RU" sz="1400">
                      <a:latin typeface="Times New Roman" pitchFamily="18" charset="0"/>
                      <a:cs typeface="Times New Roman" pitchFamily="18" charset="0"/>
                    </a:rPr>
                    <a:t>Разведывательная реакция</a:t>
                  </a:r>
                </a:p>
                <a:p>
                  <a:r>
                    <a:rPr lang="en-US" altLang="ru-RU" sz="1400">
                      <a:latin typeface="Times New Roman" pitchFamily="18" charset="0"/>
                      <a:cs typeface="Times New Roman" pitchFamily="18" charset="0"/>
                    </a:rPr>
                    <a:t>Поиск персонала.</a:t>
                  </a:r>
                </a:p>
                <a:p>
                  <a:r>
                    <a:rPr lang="en-US" altLang="ru-RU" sz="1400" b="0" i="1">
                      <a:latin typeface="Times New Roman" pitchFamily="18" charset="0"/>
                      <a:cs typeface="Times New Roman" pitchFamily="18" charset="0"/>
                    </a:rPr>
                    <a:t> </a:t>
                  </a:r>
                  <a:endParaRPr lang="en-US" altLang="ru-RU" sz="1400" b="0">
                    <a:latin typeface="Times New Roman" pitchFamily="18" charset="0"/>
                    <a:cs typeface="Times New Roman" pitchFamily="18" charset="0"/>
                  </a:endParaRPr>
                </a:p>
                <a:p>
                  <a:r>
                    <a:rPr lang="en-US" altLang="ru-RU" sz="1400">
                      <a:latin typeface="Times New Roman" pitchFamily="18" charset="0"/>
                      <a:cs typeface="Times New Roman" pitchFamily="18" charset="0"/>
                    </a:rPr>
                    <a:t>Баланс 3, 4.</a:t>
                  </a:r>
                </a:p>
                <a:p>
                  <a:endParaRPr lang="en-US" altLang="ru-RU" sz="1400">
                    <a:latin typeface="Times New Roman" pitchFamily="18" charset="0"/>
                  </a:endParaRPr>
                </a:p>
              </p:txBody>
            </p:sp>
            <p:sp>
              <p:nvSpPr>
                <p:cNvPr id="6169" name="Rectangle 9"/>
                <p:cNvSpPr>
                  <a:spLocks noChangeArrowheads="1"/>
                </p:cNvSpPr>
                <p:nvPr/>
              </p:nvSpPr>
              <p:spPr bwMode="auto">
                <a:xfrm>
                  <a:off x="1538" y="0"/>
                  <a:ext cx="1604" cy="10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grpSp>
          <p:grpSp>
            <p:nvGrpSpPr>
              <p:cNvPr id="6162" name="Group 10"/>
              <p:cNvGrpSpPr>
                <a:grpSpLocks/>
              </p:cNvGrpSpPr>
              <p:nvPr/>
            </p:nvGrpSpPr>
            <p:grpSpPr bwMode="auto">
              <a:xfrm>
                <a:off x="0" y="1064"/>
                <a:ext cx="1538" cy="1226"/>
                <a:chOff x="0" y="1064"/>
                <a:chExt cx="1538" cy="1226"/>
              </a:xfrm>
            </p:grpSpPr>
            <p:sp>
              <p:nvSpPr>
                <p:cNvPr id="6166" name="Rectangle 11"/>
                <p:cNvSpPr>
                  <a:spLocks noChangeArrowheads="1"/>
                </p:cNvSpPr>
                <p:nvPr/>
              </p:nvSpPr>
              <p:spPr bwMode="auto">
                <a:xfrm>
                  <a:off x="43" y="1064"/>
                  <a:ext cx="1452" cy="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r>
                    <a:rPr lang="en-US" altLang="ru-RU" sz="1800">
                      <a:solidFill>
                        <a:srgbClr val="800080"/>
                      </a:solidFill>
                      <a:latin typeface="Times New Roman" pitchFamily="18" charset="0"/>
                      <a:cs typeface="Times New Roman" pitchFamily="18" charset="0"/>
                    </a:rPr>
                    <a:t>Клуб.</a:t>
                  </a:r>
                  <a:endParaRPr lang="en-US" altLang="ru-RU" sz="1800" b="0">
                    <a:latin typeface="Times New Roman" pitchFamily="18" charset="0"/>
                    <a:cs typeface="Times New Roman" pitchFamily="18" charset="0"/>
                  </a:endParaRPr>
                </a:p>
                <a:p>
                  <a:r>
                    <a:rPr lang="en-US" altLang="ru-RU" sz="1400">
                      <a:latin typeface="Times New Roman" pitchFamily="18" charset="0"/>
                      <a:cs typeface="Times New Roman" pitchFamily="18" charset="0"/>
                    </a:rPr>
                    <a:t> </a:t>
                  </a:r>
                  <a:endParaRPr lang="en-US" altLang="ru-RU" sz="1100" b="0">
                    <a:latin typeface="Times New Roman" pitchFamily="18" charset="0"/>
                    <a:cs typeface="Times New Roman" pitchFamily="18" charset="0"/>
                  </a:endParaRPr>
                </a:p>
                <a:p>
                  <a:r>
                    <a:rPr lang="en-US" altLang="ru-RU" sz="1400">
                      <a:latin typeface="Times New Roman" pitchFamily="18" charset="0"/>
                      <a:cs typeface="Times New Roman" pitchFamily="18" charset="0"/>
                    </a:rPr>
                    <a:t>Защитная реакция.</a:t>
                  </a:r>
                </a:p>
                <a:p>
                  <a:r>
                    <a:rPr lang="en-US" altLang="ru-RU" sz="1400">
                      <a:latin typeface="Times New Roman" pitchFamily="18" charset="0"/>
                      <a:cs typeface="Times New Roman" pitchFamily="18" charset="0"/>
                    </a:rPr>
                    <a:t> </a:t>
                  </a:r>
                </a:p>
                <a:p>
                  <a:r>
                    <a:rPr lang="en-US" altLang="ru-RU" sz="1400">
                      <a:latin typeface="Times New Roman" pitchFamily="18" charset="0"/>
                      <a:cs typeface="Times New Roman" pitchFamily="18" charset="0"/>
                    </a:rPr>
                    <a:t>Удержание персонала.</a:t>
                  </a:r>
                </a:p>
                <a:p>
                  <a:r>
                    <a:rPr lang="en-US" altLang="ru-RU" sz="1400">
                      <a:latin typeface="Times New Roman" pitchFamily="18" charset="0"/>
                      <a:cs typeface="Times New Roman" pitchFamily="18" charset="0"/>
                    </a:rPr>
                    <a:t> </a:t>
                  </a:r>
                </a:p>
                <a:p>
                  <a:r>
                    <a:rPr lang="en-US" altLang="ru-RU" sz="1400">
                      <a:latin typeface="Times New Roman" pitchFamily="18" charset="0"/>
                      <a:cs typeface="Times New Roman" pitchFamily="18" charset="0"/>
                    </a:rPr>
                    <a:t>Баланс 2, 4.</a:t>
                  </a:r>
                </a:p>
                <a:p>
                  <a:endParaRPr lang="en-US" altLang="ru-RU" sz="2400" b="0">
                    <a:latin typeface="Times New Roman" pitchFamily="18" charset="0"/>
                  </a:endParaRPr>
                </a:p>
              </p:txBody>
            </p:sp>
            <p:sp>
              <p:nvSpPr>
                <p:cNvPr id="6167" name="Rectangle 12"/>
                <p:cNvSpPr>
                  <a:spLocks noChangeArrowheads="1"/>
                </p:cNvSpPr>
                <p:nvPr/>
              </p:nvSpPr>
              <p:spPr bwMode="auto">
                <a:xfrm>
                  <a:off x="0" y="1064"/>
                  <a:ext cx="1538" cy="122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grpSp>
          <p:grpSp>
            <p:nvGrpSpPr>
              <p:cNvPr id="6163" name="Group 13"/>
              <p:cNvGrpSpPr>
                <a:grpSpLocks/>
              </p:cNvGrpSpPr>
              <p:nvPr/>
            </p:nvGrpSpPr>
            <p:grpSpPr bwMode="auto">
              <a:xfrm>
                <a:off x="1538" y="1064"/>
                <a:ext cx="1604" cy="1226"/>
                <a:chOff x="1538" y="1064"/>
                <a:chExt cx="1604" cy="1226"/>
              </a:xfrm>
            </p:grpSpPr>
            <p:sp>
              <p:nvSpPr>
                <p:cNvPr id="6164" name="Rectangle 14"/>
                <p:cNvSpPr>
                  <a:spLocks noChangeArrowheads="1"/>
                </p:cNvSpPr>
                <p:nvPr/>
              </p:nvSpPr>
              <p:spPr bwMode="auto">
                <a:xfrm>
                  <a:off x="1581" y="1064"/>
                  <a:ext cx="1518" cy="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r>
                    <a:rPr lang="en-US" altLang="ru-RU" sz="1800">
                      <a:solidFill>
                        <a:srgbClr val="800080"/>
                      </a:solidFill>
                      <a:latin typeface="Times New Roman" pitchFamily="18" charset="0"/>
                      <a:cs typeface="Times New Roman" pitchFamily="18" charset="0"/>
                    </a:rPr>
                    <a:t>Академия.</a:t>
                  </a:r>
                  <a:endParaRPr lang="en-US" altLang="ru-RU" sz="1800" b="0">
                    <a:latin typeface="Times New Roman" pitchFamily="18" charset="0"/>
                    <a:cs typeface="Times New Roman" pitchFamily="18" charset="0"/>
                  </a:endParaRPr>
                </a:p>
                <a:p>
                  <a:r>
                    <a:rPr lang="en-US" altLang="ru-RU" sz="1400">
                      <a:latin typeface="Times New Roman" pitchFamily="18" charset="0"/>
                      <a:cs typeface="Times New Roman" pitchFamily="18" charset="0"/>
                    </a:rPr>
                    <a:t> </a:t>
                  </a:r>
                  <a:endParaRPr lang="en-US" altLang="ru-RU" sz="1100" b="0">
                    <a:latin typeface="Times New Roman" pitchFamily="18" charset="0"/>
                    <a:cs typeface="Times New Roman" pitchFamily="18" charset="0"/>
                  </a:endParaRPr>
                </a:p>
                <a:p>
                  <a:r>
                    <a:rPr lang="en-US" altLang="ru-RU" sz="1400">
                      <a:latin typeface="Times New Roman" pitchFamily="18" charset="0"/>
                      <a:cs typeface="Times New Roman" pitchFamily="18" charset="0"/>
                    </a:rPr>
                    <a:t>Аналитическая реакция</a:t>
                  </a:r>
                </a:p>
                <a:p>
                  <a:r>
                    <a:rPr lang="en-US" altLang="ru-RU" sz="1400">
                      <a:latin typeface="Times New Roman" pitchFamily="18" charset="0"/>
                      <a:cs typeface="Times New Roman" pitchFamily="18" charset="0"/>
                    </a:rPr>
                    <a:t> </a:t>
                  </a:r>
                </a:p>
                <a:p>
                  <a:r>
                    <a:rPr lang="en-US" altLang="ru-RU" sz="1400">
                      <a:latin typeface="Times New Roman" pitchFamily="18" charset="0"/>
                      <a:cs typeface="Times New Roman" pitchFamily="18" charset="0"/>
                    </a:rPr>
                    <a:t>Развитие персонала.</a:t>
                  </a:r>
                </a:p>
                <a:p>
                  <a:r>
                    <a:rPr lang="en-US" altLang="ru-RU" sz="1400">
                      <a:latin typeface="Times New Roman" pitchFamily="18" charset="0"/>
                      <a:cs typeface="Times New Roman" pitchFamily="18" charset="0"/>
                    </a:rPr>
                    <a:t> </a:t>
                  </a:r>
                </a:p>
                <a:p>
                  <a:r>
                    <a:rPr lang="en-US" altLang="ru-RU" sz="1400">
                      <a:latin typeface="Times New Roman" pitchFamily="18" charset="0"/>
                      <a:cs typeface="Times New Roman" pitchFamily="18" charset="0"/>
                    </a:rPr>
                    <a:t>Баланс 1, 3.</a:t>
                  </a:r>
                </a:p>
                <a:p>
                  <a:endParaRPr lang="en-US" altLang="ru-RU" sz="1400">
                    <a:latin typeface="Times New Roman" pitchFamily="18" charset="0"/>
                  </a:endParaRPr>
                </a:p>
              </p:txBody>
            </p:sp>
            <p:sp>
              <p:nvSpPr>
                <p:cNvPr id="6165" name="Rectangle 15"/>
                <p:cNvSpPr>
                  <a:spLocks noChangeArrowheads="1"/>
                </p:cNvSpPr>
                <p:nvPr/>
              </p:nvSpPr>
              <p:spPr bwMode="auto">
                <a:xfrm>
                  <a:off x="1538" y="1064"/>
                  <a:ext cx="1604" cy="122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grpSp>
        </p:grpSp>
        <p:sp>
          <p:nvSpPr>
            <p:cNvPr id="6159" name="Rectangle 16"/>
            <p:cNvSpPr>
              <a:spLocks noChangeArrowheads="1"/>
            </p:cNvSpPr>
            <p:nvPr/>
          </p:nvSpPr>
          <p:spPr bwMode="auto">
            <a:xfrm>
              <a:off x="-3" y="-3"/>
              <a:ext cx="3148" cy="2296"/>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a:p>
          </p:txBody>
        </p:sp>
      </p:grpSp>
      <p:sp>
        <p:nvSpPr>
          <p:cNvPr id="6147" name="Rectangle 17"/>
          <p:cNvSpPr>
            <a:spLocks noChangeArrowheads="1"/>
          </p:cNvSpPr>
          <p:nvPr/>
        </p:nvSpPr>
        <p:spPr bwMode="auto">
          <a:xfrm>
            <a:off x="228600" y="228600"/>
            <a:ext cx="868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r>
              <a:rPr lang="ru-RU" altLang="ru-RU" sz="1600" dirty="0">
                <a:solidFill>
                  <a:srgbClr val="FF0000"/>
                </a:solidFill>
                <a:cs typeface="Times New Roman" pitchFamily="18" charset="0"/>
              </a:rPr>
              <a:t>Организационная </a:t>
            </a:r>
            <a:r>
              <a:rPr lang="ru-RU" altLang="ru-RU" sz="1600" dirty="0" smtClean="0">
                <a:solidFill>
                  <a:srgbClr val="FF0000"/>
                </a:solidFill>
                <a:cs typeface="Times New Roman" pitchFamily="18" charset="0"/>
              </a:rPr>
              <a:t>типология</a:t>
            </a:r>
          </a:p>
          <a:p>
            <a:r>
              <a:rPr lang="ru-RU" altLang="ru-RU" sz="1600" dirty="0" smtClean="0">
                <a:solidFill>
                  <a:srgbClr val="FF0000"/>
                </a:solidFill>
                <a:cs typeface="Times New Roman" pitchFamily="18" charset="0"/>
              </a:rPr>
              <a:t>( </a:t>
            </a:r>
            <a:r>
              <a:rPr lang="ru-RU" altLang="ru-RU" sz="1600" dirty="0">
                <a:solidFill>
                  <a:srgbClr val="FF0000"/>
                </a:solidFill>
                <a:cs typeface="Times New Roman" pitchFamily="18" charset="0"/>
              </a:rPr>
              <a:t>Дж. </a:t>
            </a:r>
            <a:r>
              <a:rPr lang="ru-RU" altLang="ru-RU" sz="1600" dirty="0" err="1">
                <a:solidFill>
                  <a:srgbClr val="FF0000"/>
                </a:solidFill>
                <a:cs typeface="Times New Roman" pitchFamily="18" charset="0"/>
              </a:rPr>
              <a:t>Зонненфельд</a:t>
            </a:r>
            <a:r>
              <a:rPr lang="ru-RU" altLang="ru-RU" sz="1600" dirty="0">
                <a:solidFill>
                  <a:srgbClr val="FF0000"/>
                </a:solidFill>
                <a:cs typeface="Times New Roman" pitchFamily="18" charset="0"/>
              </a:rPr>
              <a:t> 1988г., </a:t>
            </a:r>
            <a:r>
              <a:rPr lang="ru-RU" altLang="ru-RU" sz="1600" dirty="0" err="1">
                <a:solidFill>
                  <a:srgbClr val="FF0000"/>
                </a:solidFill>
                <a:cs typeface="Times New Roman" pitchFamily="18" charset="0"/>
              </a:rPr>
              <a:t>Рамонд</a:t>
            </a:r>
            <a:r>
              <a:rPr lang="ru-RU" altLang="ru-RU" sz="1600" dirty="0">
                <a:solidFill>
                  <a:srgbClr val="FF0000"/>
                </a:solidFill>
                <a:cs typeface="Times New Roman" pitchFamily="18" charset="0"/>
              </a:rPr>
              <a:t> </a:t>
            </a:r>
            <a:r>
              <a:rPr lang="ru-RU" altLang="ru-RU" sz="1600" dirty="0" err="1">
                <a:solidFill>
                  <a:srgbClr val="FF0000"/>
                </a:solidFill>
                <a:cs typeface="Times New Roman" pitchFamily="18" charset="0"/>
              </a:rPr>
              <a:t>Майлс</a:t>
            </a:r>
            <a:r>
              <a:rPr lang="ru-RU" altLang="ru-RU" sz="1600" dirty="0">
                <a:solidFill>
                  <a:srgbClr val="FF0000"/>
                </a:solidFill>
                <a:cs typeface="Times New Roman" pitchFamily="18" charset="0"/>
              </a:rPr>
              <a:t> и Чарлз Сноу 1978г.) </a:t>
            </a:r>
          </a:p>
        </p:txBody>
      </p:sp>
      <p:sp>
        <p:nvSpPr>
          <p:cNvPr id="6148" name="Text Box 18"/>
          <p:cNvSpPr txBox="1">
            <a:spLocks noChangeArrowheads="1"/>
          </p:cNvSpPr>
          <p:nvPr/>
        </p:nvSpPr>
        <p:spPr bwMode="auto">
          <a:xfrm>
            <a:off x="593725" y="1633538"/>
            <a:ext cx="1666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r>
              <a:rPr lang="ru-RU" altLang="ru-RU"/>
              <a:t>Внешний рынок </a:t>
            </a:r>
            <a:r>
              <a:rPr lang="en-US" altLang="ru-RU"/>
              <a:t>HR</a:t>
            </a:r>
            <a:endParaRPr lang="ru-RU" altLang="ru-RU"/>
          </a:p>
        </p:txBody>
      </p:sp>
      <p:sp>
        <p:nvSpPr>
          <p:cNvPr id="6149" name="Text Box 19"/>
          <p:cNvSpPr txBox="1">
            <a:spLocks noChangeArrowheads="1"/>
          </p:cNvSpPr>
          <p:nvPr/>
        </p:nvSpPr>
        <p:spPr bwMode="auto">
          <a:xfrm>
            <a:off x="838200" y="4191000"/>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endParaRPr lang="ru-RU" altLang="ru-RU" sz="1000" b="0"/>
          </a:p>
        </p:txBody>
      </p:sp>
      <p:sp>
        <p:nvSpPr>
          <p:cNvPr id="6150" name="Text Box 20"/>
          <p:cNvSpPr txBox="1">
            <a:spLocks noChangeArrowheads="1"/>
          </p:cNvSpPr>
          <p:nvPr/>
        </p:nvSpPr>
        <p:spPr bwMode="auto">
          <a:xfrm>
            <a:off x="304800" y="3886200"/>
            <a:ext cx="1884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r>
              <a:rPr lang="ru-RU" altLang="ru-RU"/>
              <a:t>Внутренний рынок </a:t>
            </a:r>
            <a:r>
              <a:rPr lang="en-US" altLang="ru-RU"/>
              <a:t>HR</a:t>
            </a:r>
            <a:endParaRPr lang="ru-RU" altLang="ru-RU"/>
          </a:p>
        </p:txBody>
      </p:sp>
      <p:sp>
        <p:nvSpPr>
          <p:cNvPr id="6151" name="Text Box 21"/>
          <p:cNvSpPr txBox="1">
            <a:spLocks noChangeArrowheads="1"/>
          </p:cNvSpPr>
          <p:nvPr/>
        </p:nvSpPr>
        <p:spPr bwMode="auto">
          <a:xfrm>
            <a:off x="2422525" y="5214938"/>
            <a:ext cx="200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r>
              <a:rPr lang="ru-RU" altLang="ru-RU"/>
              <a:t>Ценится вклад в работу</a:t>
            </a:r>
          </a:p>
          <a:p>
            <a:r>
              <a:rPr lang="ru-RU" altLang="ru-RU"/>
              <a:t>группы</a:t>
            </a:r>
          </a:p>
        </p:txBody>
      </p:sp>
      <p:sp>
        <p:nvSpPr>
          <p:cNvPr id="6152" name="Text Box 22"/>
          <p:cNvSpPr txBox="1">
            <a:spLocks noChangeArrowheads="1"/>
          </p:cNvSpPr>
          <p:nvPr/>
        </p:nvSpPr>
        <p:spPr bwMode="auto">
          <a:xfrm>
            <a:off x="5013325" y="5214938"/>
            <a:ext cx="2233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r>
              <a:rPr lang="ru-RU" altLang="ru-RU"/>
              <a:t>Ценится индивидуальный </a:t>
            </a:r>
          </a:p>
          <a:p>
            <a:r>
              <a:rPr lang="ru-RU" altLang="ru-RU"/>
              <a:t>вклад</a:t>
            </a:r>
          </a:p>
        </p:txBody>
      </p:sp>
      <p:sp>
        <p:nvSpPr>
          <p:cNvPr id="6155" name="Rectangle 25"/>
          <p:cNvSpPr>
            <a:spLocks noChangeArrowheads="1"/>
          </p:cNvSpPr>
          <p:nvPr/>
        </p:nvSpPr>
        <p:spPr bwMode="auto">
          <a:xfrm>
            <a:off x="3381375" y="1976438"/>
            <a:ext cx="541338"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1167" tIns="0" rIns="0" bIns="179331" anchor="ct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r>
              <a:rPr lang="en-US" altLang="ru-RU" sz="2400" b="0">
                <a:latin typeface="Times New Roman" pitchFamily="18" charset="0"/>
              </a:rPr>
              <a:t/>
            </a:r>
            <a:br>
              <a:rPr lang="en-US" altLang="ru-RU" sz="2400" b="0">
                <a:latin typeface="Times New Roman" pitchFamily="18" charset="0"/>
              </a:rPr>
            </a:br>
            <a:endParaRPr lang="en-US" altLang="ru-RU" sz="2400" b="0">
              <a:latin typeface="Times New Roman" pitchFamily="18" charset="0"/>
            </a:endParaRPr>
          </a:p>
        </p:txBody>
      </p:sp>
    </p:spTree>
    <p:extLst>
      <p:ext uri="{BB962C8B-B14F-4D97-AF65-F5344CB8AC3E}">
        <p14:creationId xmlns:p14="http://schemas.microsoft.com/office/powerpoint/2010/main" val="1570098109"/>
      </p:ext>
    </p:extLst>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76923" y="422176"/>
            <a:ext cx="7211144"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ru-RU" sz="2400" dirty="0" smtClean="0">
                <a:latin typeface="Times New Roman" panose="02020603050405020304" pitchFamily="18" charset="0"/>
                <a:cs typeface="Times New Roman" panose="02020603050405020304" pitchFamily="18" charset="0"/>
              </a:rPr>
              <a:t>Организационные основы противодействия коррупции</a:t>
            </a:r>
          </a:p>
          <a:p>
            <a:r>
              <a:rPr lang="ru-RU" sz="2400" dirty="0" smtClean="0">
                <a:latin typeface="Times New Roman" panose="02020603050405020304" pitchFamily="18" charset="0"/>
                <a:cs typeface="Times New Roman" panose="02020603050405020304" pitchFamily="18" charset="0"/>
              </a:rPr>
              <a:t>(ст. 13.3 ФЗ)</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9512" y="1412776"/>
            <a:ext cx="8424936" cy="5170646"/>
          </a:xfrm>
          <a:prstGeom prst="rect">
            <a:avLst/>
          </a:prstGeom>
        </p:spPr>
        <p:txBody>
          <a:bodyPr wrap="square">
            <a:spAutoFit/>
          </a:bodyPr>
          <a:lstStyle/>
          <a:p>
            <a:r>
              <a:rPr lang="ru-RU" sz="2200" b="1" dirty="0">
                <a:latin typeface="Times New Roman" panose="02020603050405020304" pitchFamily="18" charset="0"/>
                <a:cs typeface="Times New Roman" panose="02020603050405020304" pitchFamily="18" charset="0"/>
              </a:rPr>
              <a:t>Организации обязаны разрабатывать и принимать меры по предупреждению коррупции</a:t>
            </a:r>
            <a:r>
              <a:rPr lang="ru-RU" sz="2200" dirty="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Меры по предупреждению коррупции, принимаемые в организации, </a:t>
            </a:r>
            <a:r>
              <a:rPr lang="ru-RU" sz="2200" b="1" dirty="0">
                <a:latin typeface="Times New Roman" panose="02020603050405020304" pitchFamily="18" charset="0"/>
                <a:cs typeface="Times New Roman" panose="02020603050405020304" pitchFamily="18" charset="0"/>
              </a:rPr>
              <a:t>могут включать</a:t>
            </a:r>
            <a:r>
              <a:rPr lang="ru-RU" sz="2200" dirty="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1) определение подразделений или должностных лиц, ответственных за профилактику коррупционных и иных правонарушений;</a:t>
            </a:r>
          </a:p>
          <a:p>
            <a:r>
              <a:rPr lang="ru-RU" sz="2200" dirty="0">
                <a:latin typeface="Times New Roman" panose="02020603050405020304" pitchFamily="18" charset="0"/>
                <a:cs typeface="Times New Roman" panose="02020603050405020304" pitchFamily="18" charset="0"/>
              </a:rPr>
              <a:t>2) сотрудничество организации с правоохранительными органами;</a:t>
            </a:r>
          </a:p>
          <a:p>
            <a:r>
              <a:rPr lang="ru-RU" sz="2200" dirty="0">
                <a:latin typeface="Times New Roman" panose="02020603050405020304" pitchFamily="18" charset="0"/>
                <a:cs typeface="Times New Roman" panose="02020603050405020304" pitchFamily="18" charset="0"/>
              </a:rPr>
              <a:t>3) разработку и внедрение в практику стандартов и процедур, направленных на обеспечение добросовестной работы организации;</a:t>
            </a:r>
          </a:p>
          <a:p>
            <a:r>
              <a:rPr lang="ru-RU" sz="2200" dirty="0">
                <a:latin typeface="Times New Roman" panose="02020603050405020304" pitchFamily="18" charset="0"/>
                <a:cs typeface="Times New Roman" panose="02020603050405020304" pitchFamily="18" charset="0"/>
              </a:rPr>
              <a:t>4) принятие кодекса этики и служебного поведения работников организации;</a:t>
            </a:r>
          </a:p>
          <a:p>
            <a:r>
              <a:rPr lang="ru-RU" sz="2200" dirty="0">
                <a:latin typeface="Times New Roman" panose="02020603050405020304" pitchFamily="18" charset="0"/>
                <a:cs typeface="Times New Roman" panose="02020603050405020304" pitchFamily="18" charset="0"/>
              </a:rPr>
              <a:t>5) предотвращение и урегулирование конфликта интересов;</a:t>
            </a:r>
          </a:p>
          <a:p>
            <a:r>
              <a:rPr lang="ru-RU" sz="2200" dirty="0">
                <a:latin typeface="Times New Roman" panose="02020603050405020304" pitchFamily="18" charset="0"/>
                <a:cs typeface="Times New Roman" panose="02020603050405020304" pitchFamily="18" charset="0"/>
              </a:rPr>
              <a:t>6) недопущение составления неофициальной отчетности и использования поддельных документов.</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77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4748"/>
            <a:ext cx="7211144" cy="990600"/>
          </a:xfrm>
        </p:spPr>
        <p:txBody>
          <a:bodyPr>
            <a:normAutofit/>
          </a:bodyPr>
          <a:lstStyle/>
          <a:p>
            <a:r>
              <a:rPr lang="ru-RU" sz="2400" dirty="0" smtClean="0">
                <a:latin typeface="Times New Roman" panose="02020603050405020304" pitchFamily="18" charset="0"/>
                <a:cs typeface="Times New Roman" panose="02020603050405020304" pitchFamily="18" charset="0"/>
              </a:rPr>
              <a:t>Составление планов противодействия коррупции с использованием инструментов концепции </a:t>
            </a:r>
            <a:r>
              <a:rPr lang="en-US" sz="2400" dirty="0" smtClean="0">
                <a:latin typeface="Times New Roman" panose="02020603050405020304" pitchFamily="18" charset="0"/>
                <a:cs typeface="Times New Roman" panose="02020603050405020304" pitchFamily="18" charset="0"/>
              </a:rPr>
              <a:t> SMART</a:t>
            </a:r>
            <a:endParaRPr lang="ru-RU" sz="2400"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243525993"/>
              </p:ext>
            </p:extLst>
          </p:nvPr>
        </p:nvGraphicFramePr>
        <p:xfrm>
          <a:off x="323528" y="1305348"/>
          <a:ext cx="7560840" cy="5159123"/>
        </p:xfrm>
        <a:graphic>
          <a:graphicData uri="http://schemas.openxmlformats.org/drawingml/2006/table">
            <a:tbl>
              <a:tblPr/>
              <a:tblGrid>
                <a:gridCol w="651796"/>
                <a:gridCol w="1433953"/>
                <a:gridCol w="5475091"/>
              </a:tblGrid>
              <a:tr h="65570">
                <a:tc>
                  <a:txBody>
                    <a:bodyPr/>
                    <a:lstStyle/>
                    <a:p>
                      <a:pPr algn="ctr"/>
                      <a:r>
                        <a:rPr lang="ru-RU" sz="300" dirty="0" err="1">
                          <a:effectLst/>
                        </a:rPr>
                        <a:t>ва</a:t>
                      </a:r>
                      <a:endParaRPr lang="ru-RU" sz="300" dirty="0">
                        <a:effectLst/>
                      </a:endParaRP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ru-RU" sz="300">
                          <a:effectLst/>
                        </a:rPr>
                        <a:t>Значение</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ru-RU" sz="300">
                          <a:effectLst/>
                        </a:rPr>
                        <a:t>Пояснение</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545914">
                <a:tc>
                  <a:txBody>
                    <a:bodyPr/>
                    <a:lstStyle/>
                    <a:p>
                      <a:pPr algn="ctr"/>
                      <a:r>
                        <a:rPr lang="en-US" sz="1200" dirty="0">
                          <a:effectLst/>
                        </a:rPr>
                        <a:t>S</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Specific (</a:t>
                      </a:r>
                      <a:r>
                        <a:rPr lang="ru-RU" sz="1200" dirty="0">
                          <a:effectLst/>
                        </a:rPr>
                        <a:t>Конкретный)</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1200" dirty="0">
                          <a:effectLst/>
                        </a:rPr>
                        <a:t>Объясняется, что именно необходимо достигнуть. </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031348">
                <a:tc>
                  <a:txBody>
                    <a:bodyPr/>
                    <a:lstStyle/>
                    <a:p>
                      <a:pPr algn="ctr"/>
                      <a:r>
                        <a:rPr lang="en-US" sz="1200" dirty="0">
                          <a:effectLst/>
                        </a:rPr>
                        <a:t>M</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Measurable (</a:t>
                      </a:r>
                      <a:r>
                        <a:rPr lang="ru-RU" sz="1200" dirty="0">
                          <a:effectLst/>
                        </a:rPr>
                        <a:t>Измеримый)</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1200" dirty="0">
                          <a:effectLst/>
                        </a:rPr>
                        <a:t>Объясняется, в чем будет измеряться результат. Если показатель количественный, то необходимо выявить единицы измерения, если качественный, то необходимо выявить эталон отношения. </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080120">
                <a:tc>
                  <a:txBody>
                    <a:bodyPr/>
                    <a:lstStyle/>
                    <a:p>
                      <a:pPr algn="ctr"/>
                      <a:r>
                        <a:rPr lang="en-US" sz="1200" dirty="0">
                          <a:effectLst/>
                        </a:rPr>
                        <a:t>A</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Attainable, Achievable (</a:t>
                      </a:r>
                      <a:r>
                        <a:rPr lang="ru-RU" sz="1200" dirty="0">
                          <a:effectLst/>
                        </a:rPr>
                        <a:t>Достижимый)</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1200" dirty="0" smtClean="0">
                          <a:effectLst/>
                        </a:rPr>
                        <a:t>О</a:t>
                      </a:r>
                      <a:r>
                        <a:rPr lang="ru-RU" sz="1200" baseline="0" dirty="0" smtClean="0">
                          <a:effectLst/>
                        </a:rPr>
                        <a:t>пределяемые цели должны быть достижимы с использованием имеющихся организационных возможностей. Для этого необходимо определить </a:t>
                      </a:r>
                      <a:r>
                        <a:rPr lang="ru-RU" sz="1200" dirty="0" smtClean="0">
                          <a:effectLst/>
                        </a:rPr>
                        <a:t>за </a:t>
                      </a:r>
                      <a:r>
                        <a:rPr lang="ru-RU" sz="1200" dirty="0">
                          <a:effectLst/>
                        </a:rPr>
                        <a:t>счёт чего планируется достигнуть цели. И возможно ли её достигнуть вообще? </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296144">
                <a:tc>
                  <a:txBody>
                    <a:bodyPr/>
                    <a:lstStyle/>
                    <a:p>
                      <a:pPr algn="ctr"/>
                      <a:r>
                        <a:rPr lang="en-US" sz="1200" dirty="0">
                          <a:effectLst/>
                        </a:rPr>
                        <a:t>R</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Relevant (</a:t>
                      </a:r>
                      <a:r>
                        <a:rPr lang="ru-RU" sz="1200" dirty="0">
                          <a:effectLst/>
                        </a:rPr>
                        <a:t>Актуальный)</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1200" dirty="0">
                          <a:effectLst/>
                        </a:rPr>
                        <a:t>Определение истинности цели. Действительно ли выполнение данной задачи позволит достичь желаемой цели? Необходимо удостовериться, что выполнение данной задачи действительно необходимо. </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140027">
                <a:tc>
                  <a:txBody>
                    <a:bodyPr/>
                    <a:lstStyle/>
                    <a:p>
                      <a:pPr algn="ctr"/>
                      <a:r>
                        <a:rPr lang="en-US" sz="1200" dirty="0">
                          <a:effectLst/>
                        </a:rPr>
                        <a:t>T</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a:effectLst/>
                        </a:rPr>
                        <a:t>Time-bound (</a:t>
                      </a:r>
                      <a:r>
                        <a:rPr lang="ru-RU" sz="1200">
                          <a:effectLst/>
                        </a:rPr>
                        <a:t>Ограниченный во времени)</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ru-RU" sz="1200" dirty="0">
                          <a:effectLst/>
                        </a:rPr>
                        <a:t>Определение временного </a:t>
                      </a:r>
                      <a:r>
                        <a:rPr lang="ru-RU" sz="1200" u="none" strike="noStrike" dirty="0" smtClean="0">
                          <a:solidFill>
                            <a:schemeClr val="tx1"/>
                          </a:solidFill>
                          <a:effectLst/>
                        </a:rPr>
                        <a:t>п</a:t>
                      </a:r>
                      <a:r>
                        <a:rPr lang="ru-RU" sz="1200" dirty="0" smtClean="0">
                          <a:effectLst/>
                        </a:rPr>
                        <a:t>ромежутка </a:t>
                      </a:r>
                      <a:r>
                        <a:rPr lang="ru-RU" sz="1200" dirty="0">
                          <a:effectLst/>
                        </a:rPr>
                        <a:t>по наступлению/окончанию которого должна быть достигнута цель (выполнена задача). </a:t>
                      </a:r>
                    </a:p>
                  </a:txBody>
                  <a:tcPr marL="12902" marR="12902" marT="6451" marB="6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3364788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8003232" cy="663352"/>
          </a:xfrm>
        </p:spPr>
        <p:txBody>
          <a:bodyPr/>
          <a:lstStyle/>
          <a:p>
            <a:r>
              <a:rPr lang="ru-RU" sz="2400" dirty="0" smtClean="0"/>
              <a:t>Определение понятия «коррупция»</a:t>
            </a:r>
            <a:endParaRPr lang="ru-RU" sz="2400" dirty="0"/>
          </a:p>
        </p:txBody>
      </p:sp>
      <p:pic>
        <p:nvPicPr>
          <p:cNvPr id="6" name="Picture 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5239" t="68649" r="38325" b="21472"/>
          <a:stretch/>
        </p:blipFill>
        <p:spPr bwMode="auto">
          <a:xfrm>
            <a:off x="6228184" y="4885417"/>
            <a:ext cx="2138513" cy="72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Dal Dictionary tit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29654"/>
            <a:ext cx="1506640" cy="208841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410" t="7738" r="87027" b="75787"/>
          <a:stretch/>
        </p:blipFill>
        <p:spPr bwMode="auto">
          <a:xfrm>
            <a:off x="1481539" y="4804598"/>
            <a:ext cx="1409700" cy="1606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descr="The World Bank logo.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829692"/>
            <a:ext cx="2857500" cy="6000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Программы повышения квалификации\Противодействие коррупции\Конверсия\Ожегов.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608" y="1208966"/>
            <a:ext cx="1478484" cy="204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625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2708920"/>
            <a:ext cx="8229600" cy="990600"/>
          </a:xfrm>
        </p:spPr>
        <p:txBody>
          <a:bodyPr>
            <a:normAutofit/>
          </a:bodyPr>
          <a:lstStyle/>
          <a:p>
            <a:pPr algn="ctr"/>
            <a:r>
              <a:rPr lang="ru-RU" sz="4400" b="1" dirty="0" smtClean="0">
                <a:solidFill>
                  <a:schemeClr val="tx1">
                    <a:lumMod val="75000"/>
                    <a:lumOff val="25000"/>
                  </a:schemeClr>
                </a:solidFill>
                <a:latin typeface="Times New Roman" panose="02020603050405020304" pitchFamily="18" charset="0"/>
                <a:cs typeface="Times New Roman" panose="02020603050405020304" pitchFamily="18" charset="0"/>
              </a:rPr>
              <a:t>Благодарю за внимание!</a:t>
            </a:r>
            <a:endParaRPr lang="ru-RU"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5517232"/>
            <a:ext cx="9036496" cy="1340768"/>
          </a:xfrm>
        </p:spPr>
        <p:txBody>
          <a:bodyPr>
            <a:noAutofit/>
          </a:bodyPr>
          <a:lstStyle/>
          <a:p>
            <a:pPr marL="0" indent="0" algn="r">
              <a:buNone/>
            </a:pPr>
            <a:r>
              <a:rPr lang="ru-RU" smtClean="0">
                <a:solidFill>
                  <a:schemeClr val="tx1">
                    <a:lumMod val="90000"/>
                    <a:lumOff val="10000"/>
                  </a:schemeClr>
                </a:solidFill>
                <a:latin typeface="Times New Roman" panose="02020603050405020304" pitchFamily="18" charset="0"/>
                <a:cs typeface="Times New Roman" panose="02020603050405020304" pitchFamily="18" charset="0"/>
              </a:rPr>
              <a:t>Килипченко Олег Юрьевич,</a:t>
            </a:r>
          </a:p>
          <a:p>
            <a:pPr marL="0" indent="0" algn="r">
              <a:buNone/>
            </a:pPr>
            <a:r>
              <a:rPr lang="ru-RU" smtClean="0">
                <a:solidFill>
                  <a:schemeClr val="tx1">
                    <a:lumMod val="90000"/>
                    <a:lumOff val="10000"/>
                  </a:schemeClr>
                </a:solidFill>
                <a:latin typeface="Times New Roman" panose="02020603050405020304" pitchFamily="18" charset="0"/>
                <a:cs typeface="Times New Roman" panose="02020603050405020304" pitchFamily="18" charset="0"/>
              </a:rPr>
              <a:t>+7-915-989-09-08;</a:t>
            </a:r>
          </a:p>
          <a:p>
            <a:pPr marL="0" indent="0" algn="r">
              <a:buNone/>
            </a:pPr>
            <a:r>
              <a:rPr lang="en-US" smtClean="0">
                <a:solidFill>
                  <a:schemeClr val="tx1">
                    <a:lumMod val="90000"/>
                    <a:lumOff val="10000"/>
                  </a:schemeClr>
                </a:solidFill>
                <a:latin typeface="Times New Roman" panose="02020603050405020304" pitchFamily="18" charset="0"/>
                <a:cs typeface="Times New Roman" panose="02020603050405020304" pitchFamily="18" charset="0"/>
              </a:rPr>
              <a:t>e-mail</a:t>
            </a:r>
            <a:r>
              <a:rPr lang="ru-RU" smtClean="0">
                <a:solidFill>
                  <a:schemeClr val="tx1">
                    <a:lumMod val="90000"/>
                    <a:lumOff val="10000"/>
                  </a:schemeClr>
                </a:solidFill>
                <a:latin typeface="Times New Roman" panose="02020603050405020304" pitchFamily="18" charset="0"/>
                <a:cs typeface="Times New Roman" panose="02020603050405020304" pitchFamily="18" charset="0"/>
              </a:rPr>
              <a:t>:</a:t>
            </a:r>
            <a:r>
              <a:rPr lang="en-US" smtClean="0">
                <a:solidFill>
                  <a:schemeClr val="tx1">
                    <a:lumMod val="90000"/>
                    <a:lumOff val="10000"/>
                  </a:schemeClr>
                </a:solidFill>
                <a:latin typeface="Times New Roman" panose="02020603050405020304" pitchFamily="18" charset="0"/>
                <a:cs typeface="Times New Roman" panose="02020603050405020304" pitchFamily="18" charset="0"/>
              </a:rPr>
              <a:t> olegkilipchenko@gmail.com</a:t>
            </a:r>
            <a:endParaRPr lang="ru-RU"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953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6516216" cy="990600"/>
          </a:xfrm>
        </p:spPr>
        <p:txBody>
          <a:bodyPr>
            <a:normAutofit fontScale="90000"/>
          </a:bodyPr>
          <a:lstStyle/>
          <a:p>
            <a:r>
              <a:rPr lang="ru-RU" sz="2400" dirty="0" smtClean="0">
                <a:latin typeface="Times New Roman" panose="02020603050405020304" pitchFamily="18" charset="0"/>
                <a:cs typeface="Times New Roman" panose="02020603050405020304" pitchFamily="18" charset="0"/>
              </a:rPr>
              <a:t>Определение </a:t>
            </a:r>
            <a:r>
              <a:rPr lang="ru-RU" sz="2400" dirty="0" smtClean="0">
                <a:latin typeface="Times New Roman" panose="02020603050405020304" pitchFamily="18" charset="0"/>
                <a:cs typeface="Times New Roman" panose="02020603050405020304" pitchFamily="18" charset="0"/>
              </a:rPr>
              <a:t>понятий </a:t>
            </a:r>
            <a:r>
              <a:rPr lang="ru-RU" sz="2400" dirty="0" smtClean="0">
                <a:latin typeface="Times New Roman" panose="02020603050405020304" pitchFamily="18" charset="0"/>
                <a:cs typeface="Times New Roman" panose="02020603050405020304" pitchFamily="18" charset="0"/>
              </a:rPr>
              <a:t>«коррупция» и «противодействие коррупции» в ФЗ от 25 декабря  2008 года № 273-ФЗ «О противодействии коррупции»</a:t>
            </a:r>
            <a:endParaRPr lang="ru-RU" sz="2400" dirty="0">
              <a:latin typeface="Times New Roman" panose="02020603050405020304" pitchFamily="18" charset="0"/>
              <a:cs typeface="Times New Roman" panose="02020603050405020304" pitchFamily="18" charset="0"/>
            </a:endParaRPr>
          </a:p>
        </p:txBody>
      </p:sp>
      <p:pic>
        <p:nvPicPr>
          <p:cNvPr id="6146" name="Picture 2" descr="E:\Программы повышения квалификации\Противодействие коррупции\Конверсия\Закон о противодействии коррупции.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59832" y="1700808"/>
            <a:ext cx="3190983"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24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671" y="332656"/>
            <a:ext cx="7452320" cy="792088"/>
          </a:xfrm>
        </p:spPr>
        <p:txBody>
          <a:bodyPr>
            <a:normAutofit/>
          </a:bodyPr>
          <a:lstStyle/>
          <a:p>
            <a:r>
              <a:rPr lang="ru-RU" sz="2400" dirty="0" smtClean="0"/>
              <a:t>Модель </a:t>
            </a:r>
            <a:r>
              <a:rPr lang="ru-RU" sz="2400" dirty="0"/>
              <a:t>стратегического процесса Джонсона и Скоулза</a:t>
            </a:r>
          </a:p>
        </p:txBody>
      </p:sp>
      <p:pic>
        <p:nvPicPr>
          <p:cNvPr id="7170" name="Picture 2" descr="E:\Программы повышения квалификации\Противодействие коррупции\Конверсия\процесс стратегического планирования.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2204864"/>
            <a:ext cx="836677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513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229600" cy="990600"/>
          </a:xfrm>
        </p:spPr>
        <p:txBody>
          <a:bodyPr>
            <a:normAutofit/>
          </a:bodyPr>
          <a:lstStyle/>
          <a:p>
            <a:r>
              <a:rPr lang="ru-RU" sz="2800" dirty="0" smtClean="0"/>
              <a:t>Анализ макроокружения </a:t>
            </a:r>
            <a:r>
              <a:rPr lang="en-US" sz="2800" dirty="0" smtClean="0"/>
              <a:t>STEEP-</a:t>
            </a:r>
            <a:r>
              <a:rPr lang="ru-RU" sz="2800" dirty="0" smtClean="0"/>
              <a:t>факторы</a:t>
            </a:r>
            <a:endParaRPr lang="ru-RU" sz="2800" dirty="0"/>
          </a:p>
        </p:txBody>
      </p:sp>
      <p:pic>
        <p:nvPicPr>
          <p:cNvPr id="8195" name="Picture 3" descr="E:\Программы повышения квалификации\Противодействие коррупции\Конверсия\steep.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4575" y="1600200"/>
            <a:ext cx="753485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215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Программы повышения квалификации\Противодействие коррупции\Материалы\Рисунки\Почему%20даем%20взятки.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7311840" cy="56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983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641" t="20354" r="36642" b="13026"/>
          <a:stretch/>
        </p:blipFill>
        <p:spPr bwMode="auto">
          <a:xfrm>
            <a:off x="1134450" y="496754"/>
            <a:ext cx="7117769"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5239" t="68649" r="38325" b="21472"/>
          <a:stretch/>
        </p:blipFill>
        <p:spPr bwMode="auto">
          <a:xfrm>
            <a:off x="45042" y="3501008"/>
            <a:ext cx="2138516" cy="72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35089"/>
            <a:ext cx="6732240" cy="461665"/>
          </a:xfrm>
          <a:prstGeom prst="rect">
            <a:avLst/>
          </a:prstGeom>
        </p:spPr>
        <p:txBody>
          <a:bodyPr wrap="square">
            <a:spAutoFit/>
          </a:bodyPr>
          <a:lstStyle/>
          <a:p>
            <a:r>
              <a:rPr lang="ru-RU" sz="2400" dirty="0">
                <a:solidFill>
                  <a:srgbClr val="FF0000"/>
                </a:solidFill>
                <a:latin typeface="Times New Roman" panose="02020603050405020304" pitchFamily="18" charset="0"/>
                <a:cs typeface="Times New Roman" panose="02020603050405020304" pitchFamily="18" charset="0"/>
              </a:rPr>
              <a:t>Место России в мировом рейтинге коррупции</a:t>
            </a:r>
            <a:endParaRPr lang="ru-RU" sz="2400" dirty="0">
              <a:solidFill>
                <a:srgbClr val="FF0000"/>
              </a:solidFill>
            </a:endParaRPr>
          </a:p>
        </p:txBody>
      </p:sp>
    </p:spTree>
    <p:extLst>
      <p:ext uri="{BB962C8B-B14F-4D97-AF65-F5344CB8AC3E}">
        <p14:creationId xmlns:p14="http://schemas.microsoft.com/office/powerpoint/2010/main" val="2796070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Программы повышения квалификации\Противодействие коррупции\ИРО\ey-global-fraud-survey-2016-tabl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8386"/>
            <a:ext cx="7893735" cy="65973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Y logo13.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012" y="5904617"/>
            <a:ext cx="664468" cy="74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75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Программы повышения квалификации\Противодействие коррупции\340px-Optimal_corruption_level_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939" y="1124744"/>
            <a:ext cx="756738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476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2091</TotalTime>
  <Words>2228</Words>
  <Application>Microsoft Office PowerPoint</Application>
  <PresentationFormat>Экран (4:3)</PresentationFormat>
  <Paragraphs>208</Paragraphs>
  <Slides>20</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Ясность</vt:lpstr>
      <vt:lpstr>«Современные концепции менеджмента как инструмент противодействия коррупции»</vt:lpstr>
      <vt:lpstr>Определение понятия «коррупция»</vt:lpstr>
      <vt:lpstr>Определение понятий «коррупция» и «противодействие коррупции» в ФЗ от 25 декабря  2008 года № 273-ФЗ «О противодействии коррупции»</vt:lpstr>
      <vt:lpstr>Модель стратегического процесса Джонсона и Скоулза</vt:lpstr>
      <vt:lpstr>Анализ макроокружения STEEP-факторы</vt:lpstr>
      <vt:lpstr>Презентация PowerPoint</vt:lpstr>
      <vt:lpstr>Презентация PowerPoint</vt:lpstr>
      <vt:lpstr>Презентация PowerPoint</vt:lpstr>
      <vt:lpstr>Презентация PowerPoint</vt:lpstr>
      <vt:lpstr>Презентация PowerPoint</vt:lpstr>
      <vt:lpstr>SWOT-анализ</vt:lpstr>
      <vt:lpstr>Презентация PowerPoint</vt:lpstr>
      <vt:lpstr>Конкуренция в отрасли. Модель пяти конкурентных сил по М. Портеру </vt:lpstr>
      <vt:lpstr>Генерическая цепочка создания ценности М. Портера</vt:lpstr>
      <vt:lpstr>Обязанность организаций принимать меры по предупреждению коррупции (ст. 13.3 ФЗ) </vt:lpstr>
      <vt:lpstr>Презентация PowerPoint</vt:lpstr>
      <vt:lpstr>Презентация PowerPoint</vt:lpstr>
      <vt:lpstr>Презентация PowerPoint</vt:lpstr>
      <vt:lpstr>Составление планов противодействия коррупции с использованием инструментов концепции  SMART</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 Килипченко</dc:creator>
  <cp:lastModifiedBy>strekalovskaya</cp:lastModifiedBy>
  <cp:revision>299</cp:revision>
  <dcterms:created xsi:type="dcterms:W3CDTF">2017-04-09T17:37:06Z</dcterms:created>
  <dcterms:modified xsi:type="dcterms:W3CDTF">2017-09-05T07:14:27Z</dcterms:modified>
</cp:coreProperties>
</file>