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8" r:id="rId3"/>
    <p:sldId id="259" r:id="rId4"/>
    <p:sldId id="276" r:id="rId5"/>
    <p:sldId id="277" r:id="rId6"/>
    <p:sldId id="289" r:id="rId7"/>
    <p:sldId id="288" r:id="rId8"/>
    <p:sldId id="275" r:id="rId9"/>
    <p:sldId id="287" r:id="rId10"/>
    <p:sldId id="290" r:id="rId11"/>
    <p:sldId id="278" r:id="rId12"/>
    <p:sldId id="279" r:id="rId13"/>
    <p:sldId id="280" r:id="rId14"/>
    <p:sldId id="285" r:id="rId15"/>
    <p:sldId id="286" r:id="rId16"/>
    <p:sldId id="272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4" autoAdjust="0"/>
    <p:restoredTop sz="86400" autoAdjust="0"/>
  </p:normalViewPr>
  <p:slideViewPr>
    <p:cSldViewPr>
      <p:cViewPr varScale="1">
        <p:scale>
          <a:sx n="117" d="100"/>
          <a:sy n="117" d="100"/>
        </p:scale>
        <p:origin x="-17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17B44-3386-49A3-A716-E5041576BEE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841364-23C2-463C-B9C1-42294D67CD08}">
      <dgm:prSet phldrT="[Текст]"/>
      <dgm:spPr/>
      <dgm:t>
        <a:bodyPr/>
        <a:lstStyle/>
        <a:p>
          <a:r>
            <a:rPr lang="ru-RU" dirty="0" smtClean="0"/>
            <a:t>Виды проступков</a:t>
          </a:r>
          <a:endParaRPr lang="ru-RU" dirty="0"/>
        </a:p>
      </dgm:t>
    </dgm:pt>
    <dgm:pt modelId="{91A07D06-8B3A-4195-957E-E02D3B961631}" type="parTrans" cxnId="{0A756948-AD38-44E4-8B10-02F97AD11E47}">
      <dgm:prSet/>
      <dgm:spPr/>
      <dgm:t>
        <a:bodyPr/>
        <a:lstStyle/>
        <a:p>
          <a:endParaRPr lang="ru-RU"/>
        </a:p>
      </dgm:t>
    </dgm:pt>
    <dgm:pt modelId="{E8FD1430-24E6-44ED-9999-B2057A7341B8}" type="sibTrans" cxnId="{0A756948-AD38-44E4-8B10-02F97AD11E47}">
      <dgm:prSet/>
      <dgm:spPr/>
      <dgm:t>
        <a:bodyPr/>
        <a:lstStyle/>
        <a:p>
          <a:endParaRPr lang="ru-RU"/>
        </a:p>
      </dgm:t>
    </dgm:pt>
    <dgm:pt modelId="{BEF83FE6-1B06-4F6B-9B5E-A5DAEA80A8BB}">
      <dgm:prSet phldrT="[Текст]"/>
      <dgm:spPr/>
      <dgm:t>
        <a:bodyPr/>
        <a:lstStyle/>
        <a:p>
          <a:r>
            <a:rPr lang="ru-RU" dirty="0" smtClean="0"/>
            <a:t>Значительные</a:t>
          </a:r>
          <a:endParaRPr lang="ru-RU" dirty="0"/>
        </a:p>
      </dgm:t>
    </dgm:pt>
    <dgm:pt modelId="{ACBFA8F8-D806-4A5D-A7EF-28082ACBA804}" type="parTrans" cxnId="{5AB51F63-4E89-478A-A5B7-2C5C8040FA1E}">
      <dgm:prSet/>
      <dgm:spPr/>
      <dgm:t>
        <a:bodyPr/>
        <a:lstStyle/>
        <a:p>
          <a:endParaRPr lang="ru-RU"/>
        </a:p>
      </dgm:t>
    </dgm:pt>
    <dgm:pt modelId="{76A0FEE3-E0F4-45F9-A203-04F92790DED1}" type="sibTrans" cxnId="{5AB51F63-4E89-478A-A5B7-2C5C8040FA1E}">
      <dgm:prSet/>
      <dgm:spPr/>
      <dgm:t>
        <a:bodyPr/>
        <a:lstStyle/>
        <a:p>
          <a:endParaRPr lang="ru-RU"/>
        </a:p>
      </dgm:t>
    </dgm:pt>
    <dgm:pt modelId="{0C9D07A3-48E7-46C2-ACD6-E348CFF645A5}">
      <dgm:prSet phldrT="[Текст]"/>
      <dgm:spPr/>
      <dgm:t>
        <a:bodyPr/>
        <a:lstStyle/>
        <a:p>
          <a:r>
            <a:rPr lang="ru-RU" dirty="0" smtClean="0"/>
            <a:t>Малозначительные</a:t>
          </a:r>
          <a:endParaRPr lang="ru-RU" dirty="0"/>
        </a:p>
      </dgm:t>
    </dgm:pt>
    <dgm:pt modelId="{B55641B8-989D-41C9-8644-714247E56F3B}" type="parTrans" cxnId="{A46A8C94-9290-497D-AA24-C17DC8C4181E}">
      <dgm:prSet/>
      <dgm:spPr/>
      <dgm:t>
        <a:bodyPr/>
        <a:lstStyle/>
        <a:p>
          <a:endParaRPr lang="ru-RU"/>
        </a:p>
      </dgm:t>
    </dgm:pt>
    <dgm:pt modelId="{36FFABAF-7B67-4231-BECE-2832A7C99751}" type="sibTrans" cxnId="{A46A8C94-9290-497D-AA24-C17DC8C4181E}">
      <dgm:prSet/>
      <dgm:spPr/>
      <dgm:t>
        <a:bodyPr/>
        <a:lstStyle/>
        <a:p>
          <a:endParaRPr lang="ru-RU"/>
        </a:p>
      </dgm:t>
    </dgm:pt>
    <dgm:pt modelId="{A3447333-3D45-4DD0-8FB2-CA0FED5CE627}">
      <dgm:prSet/>
      <dgm:spPr/>
      <dgm:t>
        <a:bodyPr/>
        <a:lstStyle/>
        <a:p>
          <a:r>
            <a:rPr lang="ru-RU" dirty="0" smtClean="0"/>
            <a:t>Несущественные</a:t>
          </a:r>
          <a:endParaRPr lang="ru-RU" dirty="0"/>
        </a:p>
      </dgm:t>
    </dgm:pt>
    <dgm:pt modelId="{C68092BD-362B-4526-ACAC-E352989FF853}" type="parTrans" cxnId="{9661DC73-0681-4C19-A002-454CB3A95FDD}">
      <dgm:prSet/>
      <dgm:spPr/>
      <dgm:t>
        <a:bodyPr/>
        <a:lstStyle/>
        <a:p>
          <a:endParaRPr lang="ru-RU"/>
        </a:p>
      </dgm:t>
    </dgm:pt>
    <dgm:pt modelId="{12F37553-1CDC-43CD-BEA0-157A35758829}" type="sibTrans" cxnId="{9661DC73-0681-4C19-A002-454CB3A95FDD}">
      <dgm:prSet/>
      <dgm:spPr/>
      <dgm:t>
        <a:bodyPr/>
        <a:lstStyle/>
        <a:p>
          <a:endParaRPr lang="ru-RU"/>
        </a:p>
      </dgm:t>
    </dgm:pt>
    <dgm:pt modelId="{5D626C94-CA79-4E6A-8B8C-B6BD271EB908}" type="pres">
      <dgm:prSet presAssocID="{7A017B44-3386-49A3-A716-E5041576BE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3A020A-5981-4014-8C77-492D64C32287}" type="pres">
      <dgm:prSet presAssocID="{2C841364-23C2-463C-B9C1-42294D67CD08}" presName="hierRoot1" presStyleCnt="0">
        <dgm:presLayoutVars>
          <dgm:hierBranch val="init"/>
        </dgm:presLayoutVars>
      </dgm:prSet>
      <dgm:spPr/>
    </dgm:pt>
    <dgm:pt modelId="{2EDE3297-1920-454D-95BD-F771B096813F}" type="pres">
      <dgm:prSet presAssocID="{2C841364-23C2-463C-B9C1-42294D67CD08}" presName="rootComposite1" presStyleCnt="0"/>
      <dgm:spPr/>
    </dgm:pt>
    <dgm:pt modelId="{BEB7E456-9348-4BF2-B320-093CED8489A2}" type="pres">
      <dgm:prSet presAssocID="{2C841364-23C2-463C-B9C1-42294D67CD0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A598B4-8DBF-4E4F-98CA-04629F47F408}" type="pres">
      <dgm:prSet presAssocID="{2C841364-23C2-463C-B9C1-42294D67CD0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4DCA6DC-52BD-47EB-93F5-2AFEC7DC4764}" type="pres">
      <dgm:prSet presAssocID="{2C841364-23C2-463C-B9C1-42294D67CD08}" presName="hierChild2" presStyleCnt="0"/>
      <dgm:spPr/>
    </dgm:pt>
    <dgm:pt modelId="{45B24F1F-460B-4B9D-B45B-9A3B41655225}" type="pres">
      <dgm:prSet presAssocID="{ACBFA8F8-D806-4A5D-A7EF-28082ACBA80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60FEBCE-4757-42F5-9913-F6B2ED0896A0}" type="pres">
      <dgm:prSet presAssocID="{BEF83FE6-1B06-4F6B-9B5E-A5DAEA80A8BB}" presName="hierRoot2" presStyleCnt="0">
        <dgm:presLayoutVars>
          <dgm:hierBranch val="init"/>
        </dgm:presLayoutVars>
      </dgm:prSet>
      <dgm:spPr/>
    </dgm:pt>
    <dgm:pt modelId="{80158772-C5ED-40D9-BBEE-4859768F9E66}" type="pres">
      <dgm:prSet presAssocID="{BEF83FE6-1B06-4F6B-9B5E-A5DAEA80A8BB}" presName="rootComposite" presStyleCnt="0"/>
      <dgm:spPr/>
    </dgm:pt>
    <dgm:pt modelId="{8C379706-CD84-4C8E-BB9A-6CDD07FC09BF}" type="pres">
      <dgm:prSet presAssocID="{BEF83FE6-1B06-4F6B-9B5E-A5DAEA80A8B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666AD8-C460-4596-924F-E2443A912232}" type="pres">
      <dgm:prSet presAssocID="{BEF83FE6-1B06-4F6B-9B5E-A5DAEA80A8BB}" presName="rootConnector" presStyleLbl="node2" presStyleIdx="0" presStyleCnt="3"/>
      <dgm:spPr/>
      <dgm:t>
        <a:bodyPr/>
        <a:lstStyle/>
        <a:p>
          <a:endParaRPr lang="ru-RU"/>
        </a:p>
      </dgm:t>
    </dgm:pt>
    <dgm:pt modelId="{DC9F20AA-75C3-4F57-B2D4-C76BF3967359}" type="pres">
      <dgm:prSet presAssocID="{BEF83FE6-1B06-4F6B-9B5E-A5DAEA80A8BB}" presName="hierChild4" presStyleCnt="0"/>
      <dgm:spPr/>
    </dgm:pt>
    <dgm:pt modelId="{A86A5FD7-E300-4EA7-8068-FF0054209213}" type="pres">
      <dgm:prSet presAssocID="{BEF83FE6-1B06-4F6B-9B5E-A5DAEA80A8BB}" presName="hierChild5" presStyleCnt="0"/>
      <dgm:spPr/>
    </dgm:pt>
    <dgm:pt modelId="{B601B1ED-D473-44ED-94B8-35562E51B768}" type="pres">
      <dgm:prSet presAssocID="{B55641B8-989D-41C9-8644-714247E56F3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BAD94BB-7ED5-45E1-995A-FC537A7B24C3}" type="pres">
      <dgm:prSet presAssocID="{0C9D07A3-48E7-46C2-ACD6-E348CFF645A5}" presName="hierRoot2" presStyleCnt="0">
        <dgm:presLayoutVars>
          <dgm:hierBranch val="init"/>
        </dgm:presLayoutVars>
      </dgm:prSet>
      <dgm:spPr/>
    </dgm:pt>
    <dgm:pt modelId="{5E46639A-2DE7-4768-B26B-A14CB132A06F}" type="pres">
      <dgm:prSet presAssocID="{0C9D07A3-48E7-46C2-ACD6-E348CFF645A5}" presName="rootComposite" presStyleCnt="0"/>
      <dgm:spPr/>
    </dgm:pt>
    <dgm:pt modelId="{01829817-9920-4376-B0AE-598083B50E44}" type="pres">
      <dgm:prSet presAssocID="{0C9D07A3-48E7-46C2-ACD6-E348CFF645A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8E9EDE-C595-40AF-BB91-2332BCC7A5B9}" type="pres">
      <dgm:prSet presAssocID="{0C9D07A3-48E7-46C2-ACD6-E348CFF645A5}" presName="rootConnector" presStyleLbl="node2" presStyleIdx="1" presStyleCnt="3"/>
      <dgm:spPr/>
      <dgm:t>
        <a:bodyPr/>
        <a:lstStyle/>
        <a:p>
          <a:endParaRPr lang="ru-RU"/>
        </a:p>
      </dgm:t>
    </dgm:pt>
    <dgm:pt modelId="{8719B794-21A1-40B5-8784-C950C83A9196}" type="pres">
      <dgm:prSet presAssocID="{0C9D07A3-48E7-46C2-ACD6-E348CFF645A5}" presName="hierChild4" presStyleCnt="0"/>
      <dgm:spPr/>
    </dgm:pt>
    <dgm:pt modelId="{9C5D3F36-E7FB-4127-9D82-70C1128AA3C7}" type="pres">
      <dgm:prSet presAssocID="{0C9D07A3-48E7-46C2-ACD6-E348CFF645A5}" presName="hierChild5" presStyleCnt="0"/>
      <dgm:spPr/>
    </dgm:pt>
    <dgm:pt modelId="{4C3B8BF8-CDB7-49B6-AA52-E4C47CDA1257}" type="pres">
      <dgm:prSet presAssocID="{C68092BD-362B-4526-ACAC-E352989FF85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6344B81-06FE-479F-A152-E1C4B0281D2B}" type="pres">
      <dgm:prSet presAssocID="{A3447333-3D45-4DD0-8FB2-CA0FED5CE627}" presName="hierRoot2" presStyleCnt="0">
        <dgm:presLayoutVars>
          <dgm:hierBranch val="init"/>
        </dgm:presLayoutVars>
      </dgm:prSet>
      <dgm:spPr/>
    </dgm:pt>
    <dgm:pt modelId="{4C4E0CB2-66DC-4A19-B476-CE98BBA9665C}" type="pres">
      <dgm:prSet presAssocID="{A3447333-3D45-4DD0-8FB2-CA0FED5CE627}" presName="rootComposite" presStyleCnt="0"/>
      <dgm:spPr/>
    </dgm:pt>
    <dgm:pt modelId="{69528C9A-5F58-4668-87C7-46B99A69768C}" type="pres">
      <dgm:prSet presAssocID="{A3447333-3D45-4DD0-8FB2-CA0FED5CE62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9E753D-0847-48AA-A320-A13BBC6E5CA5}" type="pres">
      <dgm:prSet presAssocID="{A3447333-3D45-4DD0-8FB2-CA0FED5CE627}" presName="rootConnector" presStyleLbl="node2" presStyleIdx="2" presStyleCnt="3"/>
      <dgm:spPr/>
      <dgm:t>
        <a:bodyPr/>
        <a:lstStyle/>
        <a:p>
          <a:endParaRPr lang="ru-RU"/>
        </a:p>
      </dgm:t>
    </dgm:pt>
    <dgm:pt modelId="{EF79747B-8896-44DB-9C7E-2C14BBF9CF09}" type="pres">
      <dgm:prSet presAssocID="{A3447333-3D45-4DD0-8FB2-CA0FED5CE627}" presName="hierChild4" presStyleCnt="0"/>
      <dgm:spPr/>
    </dgm:pt>
    <dgm:pt modelId="{1EC22B08-114E-4038-9584-B9AB84C5936D}" type="pres">
      <dgm:prSet presAssocID="{A3447333-3D45-4DD0-8FB2-CA0FED5CE627}" presName="hierChild5" presStyleCnt="0"/>
      <dgm:spPr/>
    </dgm:pt>
    <dgm:pt modelId="{70B779EE-AFDD-4E79-8964-DE072A9F2886}" type="pres">
      <dgm:prSet presAssocID="{2C841364-23C2-463C-B9C1-42294D67CD08}" presName="hierChild3" presStyleCnt="0"/>
      <dgm:spPr/>
    </dgm:pt>
  </dgm:ptLst>
  <dgm:cxnLst>
    <dgm:cxn modelId="{0A756948-AD38-44E4-8B10-02F97AD11E47}" srcId="{7A017B44-3386-49A3-A716-E5041576BEE6}" destId="{2C841364-23C2-463C-B9C1-42294D67CD08}" srcOrd="0" destOrd="0" parTransId="{91A07D06-8B3A-4195-957E-E02D3B961631}" sibTransId="{E8FD1430-24E6-44ED-9999-B2057A7341B8}"/>
    <dgm:cxn modelId="{9661DC73-0681-4C19-A002-454CB3A95FDD}" srcId="{2C841364-23C2-463C-B9C1-42294D67CD08}" destId="{A3447333-3D45-4DD0-8FB2-CA0FED5CE627}" srcOrd="2" destOrd="0" parTransId="{C68092BD-362B-4526-ACAC-E352989FF853}" sibTransId="{12F37553-1CDC-43CD-BEA0-157A35758829}"/>
    <dgm:cxn modelId="{59D92166-5135-431F-B237-C5004965313D}" type="presOf" srcId="{2C841364-23C2-463C-B9C1-42294D67CD08}" destId="{BEB7E456-9348-4BF2-B320-093CED8489A2}" srcOrd="0" destOrd="0" presId="urn:microsoft.com/office/officeart/2005/8/layout/orgChart1"/>
    <dgm:cxn modelId="{CFE0E737-3C8C-46BE-8CF7-CEA3D77D5DBA}" type="presOf" srcId="{BEF83FE6-1B06-4F6B-9B5E-A5DAEA80A8BB}" destId="{8C379706-CD84-4C8E-BB9A-6CDD07FC09BF}" srcOrd="0" destOrd="0" presId="urn:microsoft.com/office/officeart/2005/8/layout/orgChart1"/>
    <dgm:cxn modelId="{159FE026-B6F3-488B-9A75-CA644D534C0D}" type="presOf" srcId="{BEF83FE6-1B06-4F6B-9B5E-A5DAEA80A8BB}" destId="{98666AD8-C460-4596-924F-E2443A912232}" srcOrd="1" destOrd="0" presId="urn:microsoft.com/office/officeart/2005/8/layout/orgChart1"/>
    <dgm:cxn modelId="{11F7C736-6701-46C3-9C97-9E1A8D493CB2}" type="presOf" srcId="{C68092BD-362B-4526-ACAC-E352989FF853}" destId="{4C3B8BF8-CDB7-49B6-AA52-E4C47CDA1257}" srcOrd="0" destOrd="0" presId="urn:microsoft.com/office/officeart/2005/8/layout/orgChart1"/>
    <dgm:cxn modelId="{ABAA9DED-7534-47AC-B9DE-B2657738EA27}" type="presOf" srcId="{2C841364-23C2-463C-B9C1-42294D67CD08}" destId="{EDA598B4-8DBF-4E4F-98CA-04629F47F408}" srcOrd="1" destOrd="0" presId="urn:microsoft.com/office/officeart/2005/8/layout/orgChart1"/>
    <dgm:cxn modelId="{6D278F07-D7A9-4E48-A8E5-10F7183F51BF}" type="presOf" srcId="{B55641B8-989D-41C9-8644-714247E56F3B}" destId="{B601B1ED-D473-44ED-94B8-35562E51B768}" srcOrd="0" destOrd="0" presId="urn:microsoft.com/office/officeart/2005/8/layout/orgChart1"/>
    <dgm:cxn modelId="{3B3EC5FB-39A1-4F63-A3C4-ED9B4A660E8E}" type="presOf" srcId="{A3447333-3D45-4DD0-8FB2-CA0FED5CE627}" destId="{569E753D-0847-48AA-A320-A13BBC6E5CA5}" srcOrd="1" destOrd="0" presId="urn:microsoft.com/office/officeart/2005/8/layout/orgChart1"/>
    <dgm:cxn modelId="{18031233-E1A3-4C15-B524-A71A457857DC}" type="presOf" srcId="{ACBFA8F8-D806-4A5D-A7EF-28082ACBA804}" destId="{45B24F1F-460B-4B9D-B45B-9A3B41655225}" srcOrd="0" destOrd="0" presId="urn:microsoft.com/office/officeart/2005/8/layout/orgChart1"/>
    <dgm:cxn modelId="{17B415E8-F706-4F15-8C93-2CCD4D701B40}" type="presOf" srcId="{7A017B44-3386-49A3-A716-E5041576BEE6}" destId="{5D626C94-CA79-4E6A-8B8C-B6BD271EB908}" srcOrd="0" destOrd="0" presId="urn:microsoft.com/office/officeart/2005/8/layout/orgChart1"/>
    <dgm:cxn modelId="{61D86031-CF5E-4F98-ABA4-36F8E1265A8B}" type="presOf" srcId="{A3447333-3D45-4DD0-8FB2-CA0FED5CE627}" destId="{69528C9A-5F58-4668-87C7-46B99A69768C}" srcOrd="0" destOrd="0" presId="urn:microsoft.com/office/officeart/2005/8/layout/orgChart1"/>
    <dgm:cxn modelId="{841E4346-20B3-4611-9129-C98B4DFFA6CF}" type="presOf" srcId="{0C9D07A3-48E7-46C2-ACD6-E348CFF645A5}" destId="{D98E9EDE-C595-40AF-BB91-2332BCC7A5B9}" srcOrd="1" destOrd="0" presId="urn:microsoft.com/office/officeart/2005/8/layout/orgChart1"/>
    <dgm:cxn modelId="{5AB51F63-4E89-478A-A5B7-2C5C8040FA1E}" srcId="{2C841364-23C2-463C-B9C1-42294D67CD08}" destId="{BEF83FE6-1B06-4F6B-9B5E-A5DAEA80A8BB}" srcOrd="0" destOrd="0" parTransId="{ACBFA8F8-D806-4A5D-A7EF-28082ACBA804}" sibTransId="{76A0FEE3-E0F4-45F9-A203-04F92790DED1}"/>
    <dgm:cxn modelId="{A46A8C94-9290-497D-AA24-C17DC8C4181E}" srcId="{2C841364-23C2-463C-B9C1-42294D67CD08}" destId="{0C9D07A3-48E7-46C2-ACD6-E348CFF645A5}" srcOrd="1" destOrd="0" parTransId="{B55641B8-989D-41C9-8644-714247E56F3B}" sibTransId="{36FFABAF-7B67-4231-BECE-2832A7C99751}"/>
    <dgm:cxn modelId="{1DB07713-B943-4228-B918-05583A353C56}" type="presOf" srcId="{0C9D07A3-48E7-46C2-ACD6-E348CFF645A5}" destId="{01829817-9920-4376-B0AE-598083B50E44}" srcOrd="0" destOrd="0" presId="urn:microsoft.com/office/officeart/2005/8/layout/orgChart1"/>
    <dgm:cxn modelId="{89AD1C93-9947-4FC6-8F1C-4A5EE9CE612E}" type="presParOf" srcId="{5D626C94-CA79-4E6A-8B8C-B6BD271EB908}" destId="{183A020A-5981-4014-8C77-492D64C32287}" srcOrd="0" destOrd="0" presId="urn:microsoft.com/office/officeart/2005/8/layout/orgChart1"/>
    <dgm:cxn modelId="{6A44CC43-2E25-4A56-9E82-5B570A6ED4B5}" type="presParOf" srcId="{183A020A-5981-4014-8C77-492D64C32287}" destId="{2EDE3297-1920-454D-95BD-F771B096813F}" srcOrd="0" destOrd="0" presId="urn:microsoft.com/office/officeart/2005/8/layout/orgChart1"/>
    <dgm:cxn modelId="{4AEB03D4-BC27-4891-B708-B242EF9306BF}" type="presParOf" srcId="{2EDE3297-1920-454D-95BD-F771B096813F}" destId="{BEB7E456-9348-4BF2-B320-093CED8489A2}" srcOrd="0" destOrd="0" presId="urn:microsoft.com/office/officeart/2005/8/layout/orgChart1"/>
    <dgm:cxn modelId="{CE5D5CB2-7A45-418E-BCDA-DE12F2D7E2F9}" type="presParOf" srcId="{2EDE3297-1920-454D-95BD-F771B096813F}" destId="{EDA598B4-8DBF-4E4F-98CA-04629F47F408}" srcOrd="1" destOrd="0" presId="urn:microsoft.com/office/officeart/2005/8/layout/orgChart1"/>
    <dgm:cxn modelId="{8AE2CD4E-B38E-4E9E-920B-0C3030B414B1}" type="presParOf" srcId="{183A020A-5981-4014-8C77-492D64C32287}" destId="{F4DCA6DC-52BD-47EB-93F5-2AFEC7DC4764}" srcOrd="1" destOrd="0" presId="urn:microsoft.com/office/officeart/2005/8/layout/orgChart1"/>
    <dgm:cxn modelId="{64BA6127-B54A-4FF6-B3D4-8BD5CFEABC3E}" type="presParOf" srcId="{F4DCA6DC-52BD-47EB-93F5-2AFEC7DC4764}" destId="{45B24F1F-460B-4B9D-B45B-9A3B41655225}" srcOrd="0" destOrd="0" presId="urn:microsoft.com/office/officeart/2005/8/layout/orgChart1"/>
    <dgm:cxn modelId="{2956DADE-B2EB-44D6-940F-9DC1FFF738AF}" type="presParOf" srcId="{F4DCA6DC-52BD-47EB-93F5-2AFEC7DC4764}" destId="{F60FEBCE-4757-42F5-9913-F6B2ED0896A0}" srcOrd="1" destOrd="0" presId="urn:microsoft.com/office/officeart/2005/8/layout/orgChart1"/>
    <dgm:cxn modelId="{EF2330C8-0ED7-406A-B4AA-BC2E057E4275}" type="presParOf" srcId="{F60FEBCE-4757-42F5-9913-F6B2ED0896A0}" destId="{80158772-C5ED-40D9-BBEE-4859768F9E66}" srcOrd="0" destOrd="0" presId="urn:microsoft.com/office/officeart/2005/8/layout/orgChart1"/>
    <dgm:cxn modelId="{848604CB-907D-43F7-8F24-17F1AD44AD70}" type="presParOf" srcId="{80158772-C5ED-40D9-BBEE-4859768F9E66}" destId="{8C379706-CD84-4C8E-BB9A-6CDD07FC09BF}" srcOrd="0" destOrd="0" presId="urn:microsoft.com/office/officeart/2005/8/layout/orgChart1"/>
    <dgm:cxn modelId="{E151BC50-B253-40E4-A581-ADEED023AA8A}" type="presParOf" srcId="{80158772-C5ED-40D9-BBEE-4859768F9E66}" destId="{98666AD8-C460-4596-924F-E2443A912232}" srcOrd="1" destOrd="0" presId="urn:microsoft.com/office/officeart/2005/8/layout/orgChart1"/>
    <dgm:cxn modelId="{AE811726-D48C-4533-8278-1130066B7BB3}" type="presParOf" srcId="{F60FEBCE-4757-42F5-9913-F6B2ED0896A0}" destId="{DC9F20AA-75C3-4F57-B2D4-C76BF3967359}" srcOrd="1" destOrd="0" presId="urn:microsoft.com/office/officeart/2005/8/layout/orgChart1"/>
    <dgm:cxn modelId="{7B0032B4-F84D-4E1C-A040-A52FDA0D1489}" type="presParOf" srcId="{F60FEBCE-4757-42F5-9913-F6B2ED0896A0}" destId="{A86A5FD7-E300-4EA7-8068-FF0054209213}" srcOrd="2" destOrd="0" presId="urn:microsoft.com/office/officeart/2005/8/layout/orgChart1"/>
    <dgm:cxn modelId="{DC6100E5-063C-4923-9B91-058ED67EE161}" type="presParOf" srcId="{F4DCA6DC-52BD-47EB-93F5-2AFEC7DC4764}" destId="{B601B1ED-D473-44ED-94B8-35562E51B768}" srcOrd="2" destOrd="0" presId="urn:microsoft.com/office/officeart/2005/8/layout/orgChart1"/>
    <dgm:cxn modelId="{03498695-1671-4CB5-92C4-FD61E2ECE793}" type="presParOf" srcId="{F4DCA6DC-52BD-47EB-93F5-2AFEC7DC4764}" destId="{5BAD94BB-7ED5-45E1-995A-FC537A7B24C3}" srcOrd="3" destOrd="0" presId="urn:microsoft.com/office/officeart/2005/8/layout/orgChart1"/>
    <dgm:cxn modelId="{42F21FA7-7BBC-4FD4-B137-BED168FD0A86}" type="presParOf" srcId="{5BAD94BB-7ED5-45E1-995A-FC537A7B24C3}" destId="{5E46639A-2DE7-4768-B26B-A14CB132A06F}" srcOrd="0" destOrd="0" presId="urn:microsoft.com/office/officeart/2005/8/layout/orgChart1"/>
    <dgm:cxn modelId="{D2FE8C1B-1CF3-4613-9EAE-1D108C682190}" type="presParOf" srcId="{5E46639A-2DE7-4768-B26B-A14CB132A06F}" destId="{01829817-9920-4376-B0AE-598083B50E44}" srcOrd="0" destOrd="0" presId="urn:microsoft.com/office/officeart/2005/8/layout/orgChart1"/>
    <dgm:cxn modelId="{5FF6472F-3578-408E-BE84-58C1E21E8CAA}" type="presParOf" srcId="{5E46639A-2DE7-4768-B26B-A14CB132A06F}" destId="{D98E9EDE-C595-40AF-BB91-2332BCC7A5B9}" srcOrd="1" destOrd="0" presId="urn:microsoft.com/office/officeart/2005/8/layout/orgChart1"/>
    <dgm:cxn modelId="{A52C5B74-62D5-4AED-958A-6CF16E0AC512}" type="presParOf" srcId="{5BAD94BB-7ED5-45E1-995A-FC537A7B24C3}" destId="{8719B794-21A1-40B5-8784-C950C83A9196}" srcOrd="1" destOrd="0" presId="urn:microsoft.com/office/officeart/2005/8/layout/orgChart1"/>
    <dgm:cxn modelId="{2D5C0997-6867-4BA1-9E8C-098760936D54}" type="presParOf" srcId="{5BAD94BB-7ED5-45E1-995A-FC537A7B24C3}" destId="{9C5D3F36-E7FB-4127-9D82-70C1128AA3C7}" srcOrd="2" destOrd="0" presId="urn:microsoft.com/office/officeart/2005/8/layout/orgChart1"/>
    <dgm:cxn modelId="{77F31728-E59F-48C8-9F12-600CCDBF5CA4}" type="presParOf" srcId="{F4DCA6DC-52BD-47EB-93F5-2AFEC7DC4764}" destId="{4C3B8BF8-CDB7-49B6-AA52-E4C47CDA1257}" srcOrd="4" destOrd="0" presId="urn:microsoft.com/office/officeart/2005/8/layout/orgChart1"/>
    <dgm:cxn modelId="{F7F08348-F05A-4D5F-8DBD-063D030FE8CC}" type="presParOf" srcId="{F4DCA6DC-52BD-47EB-93F5-2AFEC7DC4764}" destId="{C6344B81-06FE-479F-A152-E1C4B0281D2B}" srcOrd="5" destOrd="0" presId="urn:microsoft.com/office/officeart/2005/8/layout/orgChart1"/>
    <dgm:cxn modelId="{DE76015E-D1CE-4CC8-BB8F-89896E147251}" type="presParOf" srcId="{C6344B81-06FE-479F-A152-E1C4B0281D2B}" destId="{4C4E0CB2-66DC-4A19-B476-CE98BBA9665C}" srcOrd="0" destOrd="0" presId="urn:microsoft.com/office/officeart/2005/8/layout/orgChart1"/>
    <dgm:cxn modelId="{B686BCF7-3484-4A4B-BAD0-9E6856C2178E}" type="presParOf" srcId="{4C4E0CB2-66DC-4A19-B476-CE98BBA9665C}" destId="{69528C9A-5F58-4668-87C7-46B99A69768C}" srcOrd="0" destOrd="0" presId="urn:microsoft.com/office/officeart/2005/8/layout/orgChart1"/>
    <dgm:cxn modelId="{B413E95A-7E6F-439C-80C7-B3E86C7B5B90}" type="presParOf" srcId="{4C4E0CB2-66DC-4A19-B476-CE98BBA9665C}" destId="{569E753D-0847-48AA-A320-A13BBC6E5CA5}" srcOrd="1" destOrd="0" presId="urn:microsoft.com/office/officeart/2005/8/layout/orgChart1"/>
    <dgm:cxn modelId="{35F4F461-5206-416D-B178-E7E3346BEDF8}" type="presParOf" srcId="{C6344B81-06FE-479F-A152-E1C4B0281D2B}" destId="{EF79747B-8896-44DB-9C7E-2C14BBF9CF09}" srcOrd="1" destOrd="0" presId="urn:microsoft.com/office/officeart/2005/8/layout/orgChart1"/>
    <dgm:cxn modelId="{3D17A7D8-D97D-45D2-A600-D808BDB1349C}" type="presParOf" srcId="{C6344B81-06FE-479F-A152-E1C4B0281D2B}" destId="{1EC22B08-114E-4038-9584-B9AB84C5936D}" srcOrd="2" destOrd="0" presId="urn:microsoft.com/office/officeart/2005/8/layout/orgChart1"/>
    <dgm:cxn modelId="{B4B86DA7-36BF-4A68-834B-C68D07E81CB7}" type="presParOf" srcId="{183A020A-5981-4014-8C77-492D64C32287}" destId="{70B779EE-AFDD-4E79-8964-DE072A9F28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B8BF8-CDB7-49B6-AA52-E4C47CDA1257}">
      <dsp:nvSpPr>
        <dsp:cNvPr id="0" name=""/>
        <dsp:cNvSpPr/>
      </dsp:nvSpPr>
      <dsp:spPr>
        <a:xfrm>
          <a:off x="4356893" y="2397125"/>
          <a:ext cx="3082534" cy="534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92"/>
              </a:lnTo>
              <a:lnTo>
                <a:pt x="3082534" y="267492"/>
              </a:lnTo>
              <a:lnTo>
                <a:pt x="3082534" y="534985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1B1ED-D473-44ED-94B8-35562E51B768}">
      <dsp:nvSpPr>
        <dsp:cNvPr id="0" name=""/>
        <dsp:cNvSpPr/>
      </dsp:nvSpPr>
      <dsp:spPr>
        <a:xfrm>
          <a:off x="4311173" y="2397125"/>
          <a:ext cx="91440" cy="5349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985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24F1F-460B-4B9D-B45B-9A3B41655225}">
      <dsp:nvSpPr>
        <dsp:cNvPr id="0" name=""/>
        <dsp:cNvSpPr/>
      </dsp:nvSpPr>
      <dsp:spPr>
        <a:xfrm>
          <a:off x="1274359" y="2397125"/>
          <a:ext cx="3082534" cy="534985"/>
        </a:xfrm>
        <a:custGeom>
          <a:avLst/>
          <a:gdLst/>
          <a:ahLst/>
          <a:cxnLst/>
          <a:rect l="0" t="0" r="0" b="0"/>
          <a:pathLst>
            <a:path>
              <a:moveTo>
                <a:pt x="3082534" y="0"/>
              </a:moveTo>
              <a:lnTo>
                <a:pt x="3082534" y="267492"/>
              </a:lnTo>
              <a:lnTo>
                <a:pt x="0" y="267492"/>
              </a:lnTo>
              <a:lnTo>
                <a:pt x="0" y="534985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7E456-9348-4BF2-B320-093CED8489A2}">
      <dsp:nvSpPr>
        <dsp:cNvPr id="0" name=""/>
        <dsp:cNvSpPr/>
      </dsp:nvSpPr>
      <dsp:spPr>
        <a:xfrm>
          <a:off x="3083119" y="1123351"/>
          <a:ext cx="2547548" cy="1273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Виды проступков</a:t>
          </a:r>
          <a:endParaRPr lang="ru-RU" sz="2100" kern="1200" dirty="0"/>
        </a:p>
      </dsp:txBody>
      <dsp:txXfrm>
        <a:off x="3083119" y="1123351"/>
        <a:ext cx="2547548" cy="1273774"/>
      </dsp:txXfrm>
    </dsp:sp>
    <dsp:sp modelId="{8C379706-CD84-4C8E-BB9A-6CDD07FC09BF}">
      <dsp:nvSpPr>
        <dsp:cNvPr id="0" name=""/>
        <dsp:cNvSpPr/>
      </dsp:nvSpPr>
      <dsp:spPr>
        <a:xfrm>
          <a:off x="585" y="2932111"/>
          <a:ext cx="2547548" cy="1273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Значительные</a:t>
          </a:r>
          <a:endParaRPr lang="ru-RU" sz="2100" kern="1200" dirty="0"/>
        </a:p>
      </dsp:txBody>
      <dsp:txXfrm>
        <a:off x="585" y="2932111"/>
        <a:ext cx="2547548" cy="1273774"/>
      </dsp:txXfrm>
    </dsp:sp>
    <dsp:sp modelId="{01829817-9920-4376-B0AE-598083B50E44}">
      <dsp:nvSpPr>
        <dsp:cNvPr id="0" name=""/>
        <dsp:cNvSpPr/>
      </dsp:nvSpPr>
      <dsp:spPr>
        <a:xfrm>
          <a:off x="3083119" y="2932111"/>
          <a:ext cx="2547548" cy="1273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Малозначительные</a:t>
          </a:r>
          <a:endParaRPr lang="ru-RU" sz="2100" kern="1200" dirty="0"/>
        </a:p>
      </dsp:txBody>
      <dsp:txXfrm>
        <a:off x="3083119" y="2932111"/>
        <a:ext cx="2547548" cy="1273774"/>
      </dsp:txXfrm>
    </dsp:sp>
    <dsp:sp modelId="{69528C9A-5F58-4668-87C7-46B99A69768C}">
      <dsp:nvSpPr>
        <dsp:cNvPr id="0" name=""/>
        <dsp:cNvSpPr/>
      </dsp:nvSpPr>
      <dsp:spPr>
        <a:xfrm>
          <a:off x="6165653" y="2932111"/>
          <a:ext cx="2547548" cy="1273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Несущественные</a:t>
          </a:r>
          <a:endParaRPr lang="ru-RU" sz="2100" kern="1200" dirty="0"/>
        </a:p>
      </dsp:txBody>
      <dsp:txXfrm>
        <a:off x="6165653" y="2932111"/>
        <a:ext cx="2547548" cy="1273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9D25B-D97D-4CBE-A439-69F47E4D61A5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BEEF2-D850-4B82-AF67-4238A642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88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7FED-CC60-42D5-A562-1B89D09A9D7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87C91-09B8-433B-B2AC-0B57AB1A85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7FED-CC60-42D5-A562-1B89D09A9D7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C91-09B8-433B-B2AC-0B57AB1A8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7FED-CC60-42D5-A562-1B89D09A9D7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C91-09B8-433B-B2AC-0B57AB1A8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7FED-CC60-42D5-A562-1B89D09A9D7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C91-09B8-433B-B2AC-0B57AB1A8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7FED-CC60-42D5-A562-1B89D09A9D7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C91-09B8-433B-B2AC-0B57AB1A85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7FED-CC60-42D5-A562-1B89D09A9D7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C91-09B8-433B-B2AC-0B57AB1A85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7FED-CC60-42D5-A562-1B89D09A9D7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C91-09B8-433B-B2AC-0B57AB1A85D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7FED-CC60-42D5-A562-1B89D09A9D7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C91-09B8-433B-B2AC-0B57AB1A8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7FED-CC60-42D5-A562-1B89D09A9D7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C91-09B8-433B-B2AC-0B57AB1A8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7FED-CC60-42D5-A562-1B89D09A9D7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C91-09B8-433B-B2AC-0B57AB1A8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7FED-CC60-42D5-A562-1B89D09A9D7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7C91-09B8-433B-B2AC-0B57AB1A8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297FED-CC60-42D5-A562-1B89D09A9D7B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E87C91-09B8-433B-B2AC-0B57AB1A85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consultantplus://offline/ref=D1888C350EB2CCEAFC8E4C13A26CC3C8BC9593412EDF4EF0EB1A3E4A1C927BA77BEDF636C8274425y6uAM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ossluzhba.gov.ru/reestr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consultantplus://offline/ref=190A9CACF647D8F60C985EE9EACEC2F7546C365A94AC64B1B4DC0A299FD63874E9205DF2EEB70BFFEAE717982D88068C645E7EDCA51A8806QCyD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рай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2664296" cy="32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8280920" cy="237626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 </a:t>
            </a:r>
            <a:r>
              <a:rPr lang="ru-RU" sz="3600" dirty="0" smtClean="0"/>
              <a:t>развитии законодательства</a:t>
            </a:r>
            <a:br>
              <a:rPr lang="ru-RU" sz="3600" dirty="0" smtClean="0"/>
            </a:br>
            <a:r>
              <a:rPr lang="ru-RU" sz="3600" dirty="0" smtClean="0"/>
              <a:t>в сфере противодействия коррупции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445224"/>
            <a:ext cx="6400800" cy="1219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Совещание 27.11.2018 10.00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200" dirty="0" smtClean="0"/>
              <a:t>Постановление Администрации Ярославского муниципального района от 19.11.2018 № 2438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21288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В период действия неснятого дисциплинарного взыскания за коррупционное правонарушение, проведения служебной проверки или возбуждения уголовного дела не допускается применение поощрений муниципального служащего (награждение, премирование, присвоение внеочередного классного чина и прочее).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solidFill>
                  <a:schemeClr val="tx1"/>
                </a:solidFill>
              </a:rPr>
              <a:t>Если </a:t>
            </a:r>
            <a:r>
              <a:rPr lang="ru-RU" sz="1600" dirty="0">
                <a:solidFill>
                  <a:schemeClr val="tx1"/>
                </a:solidFill>
              </a:rPr>
              <a:t>в течение одного года со дня применения дисциплинарного взыскания за коррупционное правонарушение муниципальный служащий не был подвергнут новому дисциплинарному взысканию, он считается не имеющим дисциплинарного взыскания.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Представитель </a:t>
            </a:r>
            <a:r>
              <a:rPr lang="ru-RU" sz="1600" dirty="0">
                <a:solidFill>
                  <a:schemeClr val="tx1"/>
                </a:solidFill>
              </a:rPr>
              <a:t>нанимателя (работодатель) до истечения года со дня применения дисциплинарного взыскания за коррупционное правонарушение имеет право снять его с муниципального служащего по собственной инициативе, просьбе самого муниципального служащего, ходатайству его непосредственного руководителя или представительного органа работников.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 </a:t>
            </a:r>
            <a:r>
              <a:rPr lang="ru-RU" sz="1600" dirty="0">
                <a:solidFill>
                  <a:schemeClr val="tx1"/>
                </a:solidFill>
              </a:rPr>
              <a:t>досрочном снятии с муниципального служащего дисциплинарного взыскания за коррупционное правонарушение издается распорядительный акт представителя нанимателя (работодателя). Муниципальный служащий, с которого досрочно снято дисциплинарное взыскание за коррупционное правонарушение, считается не имеющим дисциплинарного взыскания. Копия распорядительного акта о досрочном снятии с муниципального служащего дисциплинарного взыскания за коррупционное правонарушение приобщается к его личному делу.</a:t>
            </a:r>
          </a:p>
          <a:p>
            <a:pPr algn="just"/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6" name="Picture 2" descr="Герб рай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7555"/>
            <a:ext cx="69873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7" y="0"/>
            <a:ext cx="8643937" cy="72661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28.12.2017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423-ФЗ.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лиц, уволенных в связи с утратой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(ст. 15 ФЗ № 273-ФЗ)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207" y="836712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применении к лицу взыскания в виде увольнения (освобождения от должности) в связи с утратой доверия за совершение коррупционного правонарушения, за исключением сведений, составляющих государственную тайну, подлежат включению в реестр лиц, уволенных в связи с утратой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сроком на пять лет с момента принятия акта, явившегося основанием для включения в реестр.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Реестр подлежит размещению на официальном сайте федеральной государственной информационной системы в области государственной службы в информационно-телекоммуникационной сети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лице, к которому было применено взыскание в виде увольнения (освобождения от должности) в связи с утратой доверия за совершение коррупционного правонарушения,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исключаются из реестра в случаях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отмены акта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явившегося основанием для включения в реестр сведений о лице, уволенном в связи с утратой доверия за совершение коррупционного правонарушения;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вступления в установленном порядке в законную силу решения суда об отмене акта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явившегося основанием для включения в реестр сведений о лице, уволенном в связи с утратой доверия за совершение коррупционного правонарушения;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истечения пяти лет с момента принятия акта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явившегося основанием для включения в реестр сведений о лице, уволенном в связи с утратой доверия за совершение коррупционного правонарушения;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 лица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которому было применено взыскание в виде увольнения (освобождения от должности) в связи с утратой доверия за совершение коррупционного правонарушения.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Включение в реестр сведений о лице, к которому было применено взыскание в виде увольнения (освобождения от должности) в связи с утратой доверия за совершение коррупционного правонарушения, исключение из реестра сведений о лице, к которому было применено взыскание в виде увольнения (освобождения от должности) в связи с утратой доверия за совершение коррупционного правонарушения, размещение реестра на официальном сайте федеральной государственной информационной системы в области государственной службы в информационно-телекоммуникационной сети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порядке, определяемом Правительством Российской Федерации.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pic>
        <p:nvPicPr>
          <p:cNvPr id="6" name="Picture 2" descr="Герб райо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69873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12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7" y="332656"/>
            <a:ext cx="8712426" cy="72008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/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лиц, уволенных в связи с утратой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https://gossluzhba.gov.ru/reestr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6" y="1340768"/>
            <a:ext cx="832092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Герб райо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69873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202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712426" cy="125298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/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лиц, уволенных в связи с утратой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https://gossluzhba.gov.ru/reestr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23.11.2018 содержит 662 человека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12.10.2018 - 524 человека).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5" y="1988840"/>
            <a:ext cx="832092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Герб райо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69873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23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085"/>
            <a:ext cx="8315325" cy="64807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августа 2018 года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307-ФЗ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83" y="548680"/>
            <a:ext cx="9036496" cy="619268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Изменены 15 федеральных законов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статью 26 Федерального закона «О банках и банковской деятельности», которыми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 перечень лиц, имеющих право запрашивать и получать информацию о вкладах граждан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акты о военной и гражданской службе дополнены положениями о том, что: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 работника и при условии признания им факта совершения коррупционного правонарушения взыскание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исключением увольнения в связи с утратой доверия,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применено на основании доклада подразделения кадровой службы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соответствующего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по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коррупционных и иных правонарушений о совершении коррупционного правонарушения, в котором излагаются фактические обстоятельства его совершения, 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письменного объяснения такого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взыскания за коррупционные правонарушения применяются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шести месяцев со дня поступления информации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совершении работником коррупционного правонарушения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иным проступкам в течение месяца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трех лет со дня его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иным проступкам в течение 6 месяцев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Герб рай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69873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2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315325" cy="64807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 Федерального закона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октября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2018 года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382-ФЗ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83" y="836712"/>
            <a:ext cx="9036496" cy="590465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ограничений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обязанностей, налагаемых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лиц, замещающих государственные должности Российской Федерации, государственные должности субъектов Российской Федерации, муниципальные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дополнить следующим ограничением (статья 12.1 ФЗ № 273-ФЗ):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«Лица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замещающие государственные должности Российской Федерации, государственные должности субъектов Российской Федерации,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должности, являющиеся представителями нанимателя (руководителями), в целях исключения конфликта интересов 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 органе или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органе местного самоуправления не могут представлять интересы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или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служащих в выборном профсоюзном органе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соответствующего органа в период осуществления ими полномочий по указанным должностям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Герб рай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69873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5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рай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8720"/>
            <a:ext cx="2664296" cy="32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8280920" cy="237626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Благодарю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535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Правовая основа противодействия коррупции в органах местного самоуправления Ярославского муниципального района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3732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Федеральный закон от </a:t>
            </a:r>
            <a:r>
              <a:rPr lang="ru-RU" dirty="0">
                <a:solidFill>
                  <a:schemeClr val="tx1"/>
                </a:solidFill>
              </a:rPr>
              <a:t>25 декабря 2008 года № </a:t>
            </a:r>
            <a:r>
              <a:rPr lang="ru-RU" dirty="0" smtClean="0">
                <a:solidFill>
                  <a:schemeClr val="tx1"/>
                </a:solidFill>
              </a:rPr>
              <a:t>273-ФЗ «</a:t>
            </a:r>
            <a:r>
              <a:rPr lang="ru-RU" dirty="0">
                <a:solidFill>
                  <a:schemeClr val="tx1"/>
                </a:solidFill>
              </a:rPr>
              <a:t>О противодействии коррупции»;</a:t>
            </a:r>
          </a:p>
          <a:p>
            <a:r>
              <a:rPr lang="ru-RU" dirty="0">
                <a:solidFill>
                  <a:schemeClr val="tx1"/>
                </a:solidFill>
              </a:rPr>
              <a:t>Федеральный </a:t>
            </a:r>
            <a:r>
              <a:rPr lang="ru-RU" dirty="0" smtClean="0">
                <a:solidFill>
                  <a:schemeClr val="tx1"/>
                </a:solidFill>
              </a:rPr>
              <a:t>закон от </a:t>
            </a:r>
            <a:r>
              <a:rPr lang="ru-RU" dirty="0">
                <a:solidFill>
                  <a:schemeClr val="tx1"/>
                </a:solidFill>
              </a:rPr>
              <a:t>2 марта 2007 года № 25-ФЗ «О </a:t>
            </a:r>
            <a:r>
              <a:rPr lang="ru-RU" dirty="0">
                <a:solidFill>
                  <a:schemeClr val="tx1"/>
                </a:solidFill>
              </a:rPr>
              <a:t>муниципальной службе в Российской </a:t>
            </a:r>
            <a:r>
              <a:rPr lang="ru-RU" dirty="0">
                <a:solidFill>
                  <a:schemeClr val="tx1"/>
                </a:solidFill>
              </a:rPr>
              <a:t>Федерации»;</a:t>
            </a:r>
          </a:p>
          <a:p>
            <a:r>
              <a:rPr lang="ru-RU" dirty="0">
                <a:solidFill>
                  <a:schemeClr val="tx1"/>
                </a:solidFill>
              </a:rPr>
              <a:t>Трудовой кодекс Российской Федерации;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Указ Президента РФ от 29.06.2018 </a:t>
            </a:r>
            <a:r>
              <a:rPr lang="ru-RU" dirty="0" smtClean="0">
                <a:solidFill>
                  <a:schemeClr val="tx1"/>
                </a:solidFill>
              </a:rPr>
              <a:t>№ </a:t>
            </a:r>
            <a:r>
              <a:rPr lang="ru-RU" dirty="0">
                <a:solidFill>
                  <a:schemeClr val="tx1"/>
                </a:solidFill>
              </a:rPr>
              <a:t>378 «О </a:t>
            </a:r>
            <a:r>
              <a:rPr lang="ru-RU" dirty="0">
                <a:solidFill>
                  <a:schemeClr val="tx1"/>
                </a:solidFill>
              </a:rPr>
              <a:t>Национальном плане противодействия коррупции на 2018 - 2020 </a:t>
            </a:r>
            <a:r>
              <a:rPr lang="ru-RU" dirty="0">
                <a:solidFill>
                  <a:schemeClr val="tx1"/>
                </a:solidFill>
              </a:rPr>
              <a:t>годы</a:t>
            </a:r>
            <a:r>
              <a:rPr lang="ru-RU" dirty="0" smtClean="0">
                <a:solidFill>
                  <a:schemeClr val="tx1"/>
                </a:solidFill>
              </a:rPr>
              <a:t>»;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иные федеральные законы и подзаконные нормативные правовые акты, муниципальные нормативные правовые акты Ярославского муниципального района.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Герб рай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69873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7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Национальный план противодействия коррупции</a:t>
            </a:r>
            <a:br>
              <a:rPr lang="ru-RU" sz="2400" dirty="0" smtClean="0"/>
            </a:br>
            <a:r>
              <a:rPr lang="ru-RU" sz="2400" dirty="0" smtClean="0"/>
              <a:t>на 2018 - 2020 годы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Установлена </a:t>
            </a:r>
            <a:r>
              <a:rPr lang="ru-RU" b="1" dirty="0" smtClean="0">
                <a:solidFill>
                  <a:schemeClr val="tx1"/>
                </a:solidFill>
              </a:rPr>
              <a:t>система докладов о реализации </a:t>
            </a:r>
            <a:r>
              <a:rPr lang="ru-RU" dirty="0" smtClean="0">
                <a:solidFill>
                  <a:schemeClr val="tx1"/>
                </a:solidFill>
              </a:rPr>
              <a:t>Указа Президента Российской Федерации </a:t>
            </a:r>
            <a:r>
              <a:rPr lang="ru-RU" dirty="0">
                <a:solidFill>
                  <a:schemeClr val="tx1"/>
                </a:solidFill>
              </a:rPr>
              <a:t>от 29.06.2018 </a:t>
            </a:r>
            <a:r>
              <a:rPr lang="ru-RU" dirty="0" smtClean="0">
                <a:solidFill>
                  <a:schemeClr val="tx1"/>
                </a:solidFill>
              </a:rPr>
              <a:t>№ 378 и </a:t>
            </a:r>
            <a:r>
              <a:rPr lang="ru-RU" b="1" dirty="0" smtClean="0">
                <a:solidFill>
                  <a:schemeClr val="tx1"/>
                </a:solidFill>
              </a:rPr>
              <a:t>Национального плана противодействия коррупции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Органы </a:t>
            </a:r>
            <a:r>
              <a:rPr lang="ru-RU" b="1" dirty="0">
                <a:solidFill>
                  <a:schemeClr val="tx1"/>
                </a:solidFill>
              </a:rPr>
              <a:t>местного самоуправления </a:t>
            </a:r>
            <a:r>
              <a:rPr lang="ru-RU" b="1" dirty="0">
                <a:solidFill>
                  <a:schemeClr val="tx1"/>
                </a:solidFill>
              </a:rPr>
              <a:t>представляют доклады </a:t>
            </a:r>
            <a:r>
              <a:rPr lang="ru-RU" b="1" dirty="0">
                <a:solidFill>
                  <a:schemeClr val="tx1"/>
                </a:solidFill>
              </a:rPr>
              <a:t>высшим должностным лицам</a:t>
            </a:r>
            <a:r>
              <a:rPr lang="ru-RU" dirty="0">
                <a:solidFill>
                  <a:schemeClr val="tx1"/>
                </a:solidFill>
              </a:rPr>
              <a:t> (руководителям высших исполнительных органов государственной власти) </a:t>
            </a:r>
            <a:r>
              <a:rPr lang="ru-RU" b="1" dirty="0">
                <a:solidFill>
                  <a:schemeClr val="tx1"/>
                </a:solidFill>
              </a:rPr>
              <a:t>субъектов</a:t>
            </a:r>
            <a:r>
              <a:rPr lang="ru-RU" dirty="0">
                <a:solidFill>
                  <a:schemeClr val="tx1"/>
                </a:solidFill>
              </a:rPr>
              <a:t> Российской Федерации для подготовки сводных докладов. Сводные доклады представляются полномочным представителям Президента Российской Федерации в федеральных </a:t>
            </a:r>
            <a:r>
              <a:rPr lang="ru-RU" dirty="0" smtClean="0">
                <a:solidFill>
                  <a:schemeClr val="tx1"/>
                </a:solidFill>
              </a:rPr>
              <a:t>округах.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Ежегодное </a:t>
            </a:r>
            <a:r>
              <a:rPr lang="ru-RU" b="1" dirty="0">
                <a:solidFill>
                  <a:schemeClr val="tx1"/>
                </a:solidFill>
              </a:rPr>
              <a:t>проведение социологических исследований </a:t>
            </a:r>
            <a:r>
              <a:rPr lang="ru-RU" dirty="0">
                <a:solidFill>
                  <a:schemeClr val="tx1"/>
                </a:solidFill>
              </a:rPr>
              <a:t>на основании методики, утвержденной Правительством Российской Федерации, </a:t>
            </a:r>
            <a:r>
              <a:rPr lang="ru-RU" b="1" dirty="0">
                <a:solidFill>
                  <a:schemeClr val="tx1"/>
                </a:solidFill>
              </a:rPr>
              <a:t>в целях оценки уровня коррупции в субъектах Российской </a:t>
            </a:r>
            <a:r>
              <a:rPr lang="ru-RU" b="1" dirty="0" smtClean="0">
                <a:solidFill>
                  <a:schemeClr val="tx1"/>
                </a:solidFill>
              </a:rPr>
              <a:t>Федерации </a:t>
            </a:r>
            <a:r>
              <a:rPr lang="ru-RU" dirty="0" smtClean="0">
                <a:solidFill>
                  <a:schemeClr val="tx1"/>
                </a:solidFill>
              </a:rPr>
              <a:t>(ежегодно </a:t>
            </a:r>
            <a:r>
              <a:rPr lang="ru-RU" dirty="0">
                <a:solidFill>
                  <a:schemeClr val="tx1"/>
                </a:solidFill>
              </a:rPr>
              <a:t>до 1 </a:t>
            </a:r>
            <a:r>
              <a:rPr lang="ru-RU" dirty="0" smtClean="0">
                <a:solidFill>
                  <a:schemeClr val="tx1"/>
                </a:solidFill>
              </a:rPr>
              <a:t>февраля).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  <a:hlinkClick r:id="rId2"/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Герб райо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69873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Национальный план противодействия коррупции</a:t>
            </a:r>
            <a:br>
              <a:rPr lang="ru-RU" sz="2400" dirty="0" smtClean="0"/>
            </a:br>
            <a:r>
              <a:rPr lang="ru-RU" sz="2400" dirty="0" smtClean="0"/>
              <a:t>на 2018 - 2020 годы (пункт 30)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Рекомендовать </a:t>
            </a:r>
            <a:r>
              <a:rPr lang="ru-RU" dirty="0">
                <a:solidFill>
                  <a:schemeClr val="tx1"/>
                </a:solidFill>
              </a:rPr>
              <a:t>руководителям органов местного самоуправления и </a:t>
            </a:r>
            <a:r>
              <a:rPr lang="ru-RU" b="1" dirty="0">
                <a:solidFill>
                  <a:schemeClr val="tx1"/>
                </a:solidFill>
              </a:rPr>
              <a:t>главам муниципальных образований обеспечить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а) </a:t>
            </a:r>
            <a:r>
              <a:rPr lang="ru-RU" b="1" dirty="0">
                <a:solidFill>
                  <a:schemeClr val="tx1"/>
                </a:solidFill>
              </a:rPr>
              <a:t>ежегодное повышение квалификации муниципальных служащих, в должностные обязанности которых входит участие в противодействии коррупции</a:t>
            </a:r>
            <a:r>
              <a:rPr lang="ru-RU" dirty="0">
                <a:solidFill>
                  <a:schemeClr val="tx1"/>
                </a:solidFill>
              </a:rPr>
              <a:t>. Доклад о результатах исполнения настоящего подпункта представлять ежегодно, до 1 </a:t>
            </a:r>
            <a:r>
              <a:rPr lang="ru-RU" dirty="0" smtClean="0">
                <a:solidFill>
                  <a:schemeClr val="tx1"/>
                </a:solidFill>
              </a:rPr>
              <a:t>апреля. </a:t>
            </a:r>
            <a:r>
              <a:rPr lang="ru-RU" dirty="0">
                <a:solidFill>
                  <a:schemeClr val="tx1"/>
                </a:solidFill>
              </a:rPr>
              <a:t>Итоговый доклад представить до 1 декабря 2020 г.;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б) </a:t>
            </a:r>
            <a:r>
              <a:rPr lang="ru-RU" b="1" dirty="0">
                <a:solidFill>
                  <a:schemeClr val="tx1"/>
                </a:solidFill>
              </a:rPr>
              <a:t>обучение муниципальных служащих, впервые поступивших на муниципальную службу </a:t>
            </a:r>
            <a:r>
              <a:rPr lang="ru-RU" dirty="0">
                <a:solidFill>
                  <a:schemeClr val="tx1"/>
                </a:solidFill>
              </a:rPr>
              <a:t>для замещения должностей, включенных в перечни, установленные нормативными правовыми актами Российской Федерации, </a:t>
            </a:r>
            <a:r>
              <a:rPr lang="ru-RU" b="1" dirty="0">
                <a:solidFill>
                  <a:schemeClr val="tx1"/>
                </a:solidFill>
              </a:rPr>
              <a:t>по образовательным программам в области противодействия коррупции</a:t>
            </a:r>
            <a:r>
              <a:rPr lang="ru-RU" dirty="0">
                <a:solidFill>
                  <a:schemeClr val="tx1"/>
                </a:solidFill>
              </a:rPr>
              <a:t>. Доклад о результатах исполнения настоящего подпункта представить до 1 ноября 2020 г.</a:t>
            </a:r>
          </a:p>
        </p:txBody>
      </p:sp>
      <p:pic>
        <p:nvPicPr>
          <p:cNvPr id="6" name="Picture 2" descr="Герб рай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69873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200" dirty="0" smtClean="0"/>
              <a:t>Развитие законодательства</a:t>
            </a:r>
            <a:br>
              <a:rPr lang="ru-RU" sz="2200" dirty="0" smtClean="0"/>
            </a:br>
            <a:r>
              <a:rPr lang="ru-RU" sz="2200" dirty="0" smtClean="0"/>
              <a:t>о противодействии коррупции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23731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Правительству РФ предписано внести </a:t>
            </a:r>
            <a:r>
              <a:rPr lang="ru-RU" sz="1800" dirty="0">
                <a:solidFill>
                  <a:schemeClr val="tx1"/>
                </a:solidFill>
              </a:rPr>
              <a:t>в Государственную Думу </a:t>
            </a:r>
            <a:r>
              <a:rPr lang="ru-RU" sz="1800" dirty="0" smtClean="0">
                <a:solidFill>
                  <a:schemeClr val="tx1"/>
                </a:solidFill>
              </a:rPr>
              <a:t>ФС РФ </a:t>
            </a:r>
            <a:r>
              <a:rPr lang="ru-RU" sz="1800" dirty="0">
                <a:solidFill>
                  <a:schemeClr val="tx1"/>
                </a:solidFill>
              </a:rPr>
              <a:t>проекты федеральных законов, предусматривающих: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</a:rPr>
              <a:t>распространение на работников</a:t>
            </a:r>
            <a:r>
              <a:rPr lang="ru-RU" sz="1800" dirty="0">
                <a:solidFill>
                  <a:schemeClr val="tx1"/>
                </a:solidFill>
              </a:rPr>
              <a:t>, замещающих отдельные должности </a:t>
            </a:r>
            <a:r>
              <a:rPr lang="ru-RU" sz="1800" b="1" dirty="0">
                <a:solidFill>
                  <a:schemeClr val="tx1"/>
                </a:solidFill>
              </a:rPr>
              <a:t>в организациях, созданных для выполнения задач, поставленных перед</a:t>
            </a:r>
            <a:r>
              <a:rPr lang="ru-RU" sz="1800" dirty="0">
                <a:solidFill>
                  <a:schemeClr val="tx1"/>
                </a:solidFill>
              </a:rPr>
              <a:t> органами государственной власти субъектов Российской Федерации и </a:t>
            </a:r>
            <a:r>
              <a:rPr lang="ru-RU" sz="1800" b="1" dirty="0">
                <a:solidFill>
                  <a:schemeClr val="tx1"/>
                </a:solidFill>
              </a:rPr>
              <a:t>органами местного самоуправления, некоторых запретов, ограничений и требований, установленных в целях противодействия коррупции</a:t>
            </a:r>
            <a:r>
              <a:rPr lang="ru-RU" sz="1800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</a:rPr>
              <a:t>совершенствование антикоррупционных стандартов </a:t>
            </a:r>
            <a:r>
              <a:rPr lang="ru-RU" sz="1800" dirty="0">
                <a:solidFill>
                  <a:schemeClr val="tx1"/>
                </a:solidFill>
              </a:rPr>
              <a:t>для работников, замещающих должности в государственных корпорациях (компаниях), государственных внебюджетных фондах и публично-правовых компаниях, организациях, созданных для выполнения задач, поставленных перед федеральными государственными органами, а также введение антикоррупционных стандартов для работников хозяйственных обществ, учреждаемых и (или) контролируемых государственными корпорациями (компаниями), публично-правовыми компаниями;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</a:rPr>
              <a:t>совершенствование мер ответственности</a:t>
            </a:r>
            <a:r>
              <a:rPr lang="ru-RU" sz="1800" dirty="0">
                <a:solidFill>
                  <a:schemeClr val="tx1"/>
                </a:solidFill>
              </a:rPr>
              <a:t> в отношении лиц, замещающих в порядке назначения государственные должности </a:t>
            </a:r>
            <a:r>
              <a:rPr lang="ru-RU" sz="1800" dirty="0" smtClean="0">
                <a:solidFill>
                  <a:schemeClr val="tx1"/>
                </a:solidFill>
              </a:rPr>
              <a:t>РФ </a:t>
            </a:r>
            <a:r>
              <a:rPr lang="ru-RU" sz="1800" dirty="0">
                <a:solidFill>
                  <a:schemeClr val="tx1"/>
                </a:solidFill>
              </a:rPr>
              <a:t>и государственные должности субъектов </a:t>
            </a:r>
            <a:r>
              <a:rPr lang="ru-RU" sz="1800" dirty="0" smtClean="0">
                <a:solidFill>
                  <a:schemeClr val="tx1"/>
                </a:solidFill>
              </a:rPr>
              <a:t>РФ, </a:t>
            </a:r>
            <a:r>
              <a:rPr lang="ru-RU" sz="1800" dirty="0">
                <a:solidFill>
                  <a:schemeClr val="tx1"/>
                </a:solidFill>
              </a:rPr>
              <a:t>за несоблюдение запретов, ограничений и требований, установленных в целях противодействия коррупции;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</a:rPr>
              <a:t>совершенствование</a:t>
            </a:r>
            <a:r>
              <a:rPr lang="ru-RU" sz="1800" dirty="0">
                <a:solidFill>
                  <a:schemeClr val="tx1"/>
                </a:solidFill>
              </a:rPr>
              <a:t> в целях противодействия коррупции </a:t>
            </a:r>
            <a:r>
              <a:rPr lang="ru-RU" sz="1800" b="1" dirty="0">
                <a:solidFill>
                  <a:schemeClr val="tx1"/>
                </a:solidFill>
              </a:rPr>
              <a:t>порядка получения подарков</a:t>
            </a:r>
            <a:r>
              <a:rPr lang="ru-RU" sz="1800" dirty="0">
                <a:solidFill>
                  <a:schemeClr val="tx1"/>
                </a:solidFill>
              </a:rPr>
              <a:t> отдельными категориями </a:t>
            </a:r>
            <a:r>
              <a:rPr lang="ru-RU" sz="1800" dirty="0" smtClean="0">
                <a:solidFill>
                  <a:schemeClr val="tx1"/>
                </a:solidFill>
              </a:rPr>
              <a:t>лиц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Герб рай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7555"/>
            <a:ext cx="69873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9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345" y="93254"/>
            <a:ext cx="8229600" cy="2111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200" dirty="0" smtClean="0"/>
              <a:t>Постановление Администрации Ярославского муниципального района от 19.11.2018 № 2438</a:t>
            </a:r>
            <a:br>
              <a:rPr lang="ru-RU" sz="2200" dirty="0" smtClean="0"/>
            </a:br>
            <a:r>
              <a:rPr lang="ru-RU" sz="2200" dirty="0" smtClean="0"/>
              <a:t>«О порядке применения к муниципальным служащим дисциплинарных взысканий за коррупционные правонарушения»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280" y="2492896"/>
            <a:ext cx="9144000" cy="36004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На основании статей 192- 194 Трудового кодекса Российской Федерации, статей 27 и 27.1  Федерального закона от 2 марта 2007 года № 25-ФЗ «О муниципальной службе», статей 13 и 15 Федерального закона от 25 декабря 2008 года № 273-ФЗ «О противодействии коррупции»  </a:t>
            </a:r>
            <a:r>
              <a:rPr lang="ru-RU" sz="1800" b="1" dirty="0" smtClean="0">
                <a:solidFill>
                  <a:schemeClr val="tx1"/>
                </a:solidFill>
              </a:rPr>
              <a:t>утвержден Порядок применения к муниципальным служащим дисциплинарных взысканий за коррупционные правонарушения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Действие Порядка распространяется на </a:t>
            </a:r>
            <a:r>
              <a:rPr lang="ru-RU" sz="1800" b="1" dirty="0">
                <a:solidFill>
                  <a:schemeClr val="tx1"/>
                </a:solidFill>
              </a:rPr>
              <a:t>муниципальных служащих Администрации Ярославского муниципального района </a:t>
            </a:r>
            <a:r>
              <a:rPr lang="ru-RU" sz="1800" dirty="0">
                <a:solidFill>
                  <a:schemeClr val="tx1"/>
                </a:solidFill>
              </a:rPr>
              <a:t>и муниципальных служащих </a:t>
            </a:r>
            <a:r>
              <a:rPr lang="ru-RU" sz="1800" b="1" dirty="0">
                <a:solidFill>
                  <a:schemeClr val="tx1"/>
                </a:solidFill>
              </a:rPr>
              <a:t>отраслевых (функциональных) органов </a:t>
            </a:r>
            <a:r>
              <a:rPr lang="ru-RU" sz="1800" dirty="0">
                <a:solidFill>
                  <a:schemeClr val="tx1"/>
                </a:solidFill>
              </a:rPr>
              <a:t>Администрации Ярославского муниципального района, обладающих правами юридического лица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Герб рай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295" y="116632"/>
            <a:ext cx="69873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Виды дисциплинарных </a:t>
            </a:r>
            <a:r>
              <a:rPr lang="ru-RU" sz="2400" dirty="0" smtClean="0"/>
              <a:t>взысканий</a:t>
            </a:r>
            <a:br>
              <a:rPr lang="ru-RU" sz="2400" dirty="0" smtClean="0"/>
            </a:br>
            <a:r>
              <a:rPr lang="ru-RU" sz="2400" dirty="0" smtClean="0"/>
              <a:t>за коррупционные правонарушения</a:t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200" dirty="0" smtClean="0"/>
              <a:t>постановление </a:t>
            </a:r>
            <a:r>
              <a:rPr lang="ru-RU" sz="2200" dirty="0"/>
              <a:t>Администрации Ярославского муниципального района от 19.11.2018 № </a:t>
            </a:r>
            <a:r>
              <a:rPr lang="ru-RU" sz="2200" dirty="0" smtClean="0"/>
              <a:t>2438)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085184"/>
          </a:xfrm>
        </p:spPr>
        <p:txBody>
          <a:bodyPr>
            <a:noAutofit/>
          </a:bodyPr>
          <a:lstStyle/>
          <a:p>
            <a:endParaRPr lang="ru-RU" sz="1800" dirty="0"/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За </a:t>
            </a:r>
            <a:r>
              <a:rPr lang="ru-RU" sz="2000" dirty="0">
                <a:solidFill>
                  <a:schemeClr val="tx1"/>
                </a:solidFill>
              </a:rPr>
              <a:t>несоблюдение муниципальным служащим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 Федеральными законами от 2 марта 2007 </a:t>
            </a:r>
            <a:r>
              <a:rPr lang="ru-RU" sz="2000" dirty="0" smtClean="0">
                <a:solidFill>
                  <a:schemeClr val="tx1"/>
                </a:solidFill>
              </a:rPr>
              <a:t>года № 25-ФЗ «О </a:t>
            </a:r>
            <a:r>
              <a:rPr lang="ru-RU" sz="2000" dirty="0">
                <a:solidFill>
                  <a:schemeClr val="tx1"/>
                </a:solidFill>
              </a:rPr>
              <a:t>муниципальной службе в Российской Федерации», от 25 декабря 2008 </a:t>
            </a:r>
            <a:r>
              <a:rPr lang="ru-RU" sz="2000" dirty="0" smtClean="0">
                <a:solidFill>
                  <a:schemeClr val="tx1"/>
                </a:solidFill>
              </a:rPr>
              <a:t>года № 273-ФЗ </a:t>
            </a:r>
            <a:r>
              <a:rPr lang="ru-RU" sz="2000" dirty="0">
                <a:solidFill>
                  <a:schemeClr val="tx1"/>
                </a:solidFill>
              </a:rPr>
              <a:t>«О противодействии коррупции», налагаются следующие взыскания:</a:t>
            </a:r>
          </a:p>
          <a:p>
            <a:r>
              <a:rPr lang="ru-RU" sz="2000" dirty="0">
                <a:solidFill>
                  <a:schemeClr val="tx1"/>
                </a:solidFill>
              </a:rPr>
              <a:t>замечание;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выговор;</a:t>
            </a:r>
          </a:p>
          <a:p>
            <a:r>
              <a:rPr lang="ru-RU" sz="2000" dirty="0">
                <a:solidFill>
                  <a:schemeClr val="tx1"/>
                </a:solidFill>
              </a:rPr>
              <a:t>увольнение с муниципальной службы по соответствующим основаниям, в том числе в связи с утратой доверия.</a:t>
            </a: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Герб рай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7555"/>
            <a:ext cx="69873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3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3310"/>
            <a:ext cx="8460432" cy="9254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/>
              <a:t>Обзор практики привлечения к ответственности в целях противодействия </a:t>
            </a:r>
            <a:r>
              <a:rPr lang="ru-RU" sz="2000" dirty="0" smtClean="0"/>
              <a:t>коррупции (подготовлен </a:t>
            </a:r>
            <a:r>
              <a:rPr lang="ru-RU" sz="2000" dirty="0"/>
              <a:t>Министерством труда и социальной защиты Российской Федерации)</a:t>
            </a:r>
            <a:endParaRPr lang="ru-RU" sz="2000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414921"/>
              </p:ext>
            </p:extLst>
          </p:nvPr>
        </p:nvGraphicFramePr>
        <p:xfrm>
          <a:off x="179388" y="1268413"/>
          <a:ext cx="8713787" cy="532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Герб райо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6632"/>
            <a:ext cx="69873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200" dirty="0" smtClean="0"/>
              <a:t>Постановление Администрации Ярославского муниципального района от 19.11.2018 № 2438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21288"/>
          </a:xfrm>
        </p:spPr>
        <p:txBody>
          <a:bodyPr>
            <a:noAutofit/>
          </a:bodyPr>
          <a:lstStyle/>
          <a:p>
            <a:pPr algn="just"/>
            <a:r>
              <a:rPr lang="ru-RU" sz="1500" b="1" dirty="0">
                <a:solidFill>
                  <a:schemeClr val="tx1"/>
                </a:solidFill>
              </a:rPr>
              <a:t>Основаниями для расторжения трудового договора с муниципальным служащим являются</a:t>
            </a:r>
            <a:r>
              <a:rPr lang="ru-RU" sz="1500" dirty="0">
                <a:solidFill>
                  <a:schemeClr val="tx1"/>
                </a:solidFill>
              </a:rPr>
              <a:t> следующие коррупционные правонарушения: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1) </a:t>
            </a:r>
            <a:r>
              <a:rPr lang="ru-RU" sz="1500" b="1" dirty="0">
                <a:solidFill>
                  <a:schemeClr val="tx1"/>
                </a:solidFill>
              </a:rPr>
              <a:t>несоблюдение ограничений</a:t>
            </a:r>
            <a:r>
              <a:rPr lang="ru-RU" sz="1500" dirty="0">
                <a:solidFill>
                  <a:schemeClr val="tx1"/>
                </a:solidFill>
              </a:rPr>
              <a:t>, связанных с муниципальной службой </a:t>
            </a:r>
            <a:r>
              <a:rPr lang="ru-RU" sz="1500" dirty="0" smtClean="0">
                <a:solidFill>
                  <a:schemeClr val="tx1"/>
                </a:solidFill>
              </a:rPr>
              <a:t>(статья 13 </a:t>
            </a:r>
            <a:r>
              <a:rPr lang="ru-RU" sz="1500" dirty="0">
                <a:solidFill>
                  <a:schemeClr val="tx1"/>
                </a:solidFill>
              </a:rPr>
              <a:t>Федерального закона от 2 марта 2007 года № 25-ФЗ «О муниципальной службе в Российской Федерации»);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2) </a:t>
            </a:r>
            <a:r>
              <a:rPr lang="ru-RU" sz="1500" b="1" dirty="0">
                <a:solidFill>
                  <a:schemeClr val="tx1"/>
                </a:solidFill>
              </a:rPr>
              <a:t>несоблюдение запретов</a:t>
            </a:r>
            <a:r>
              <a:rPr lang="ru-RU" sz="1500" dirty="0">
                <a:solidFill>
                  <a:schemeClr val="tx1"/>
                </a:solidFill>
              </a:rPr>
              <a:t>, связанных с муниципальной службой </a:t>
            </a:r>
            <a:r>
              <a:rPr lang="ru-RU" sz="1500" dirty="0" smtClean="0">
                <a:solidFill>
                  <a:schemeClr val="tx1"/>
                </a:solidFill>
              </a:rPr>
              <a:t>(статья 14 </a:t>
            </a:r>
            <a:r>
              <a:rPr lang="ru-RU" sz="1500" dirty="0">
                <a:solidFill>
                  <a:schemeClr val="tx1"/>
                </a:solidFill>
              </a:rPr>
              <a:t>Федерального закона от 2 марта 2007 года № 25-ФЗ «О муниципальной службе в Российской Федерации»);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3) </a:t>
            </a:r>
            <a:r>
              <a:rPr lang="ru-RU" sz="1500" b="1" dirty="0">
                <a:solidFill>
                  <a:schemeClr val="tx1"/>
                </a:solidFill>
              </a:rPr>
              <a:t>непринятие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b="1" dirty="0">
                <a:solidFill>
                  <a:schemeClr val="tx1"/>
                </a:solidFill>
              </a:rPr>
              <a:t>муниципальным служащим</a:t>
            </a:r>
            <a:r>
              <a:rPr lang="ru-RU" sz="1500" dirty="0">
                <a:solidFill>
                  <a:schemeClr val="tx1"/>
                </a:solidFill>
              </a:rPr>
              <a:t>, являющимся стороной конфликта интересов, </a:t>
            </a:r>
            <a:r>
              <a:rPr lang="ru-RU" sz="1500" b="1" dirty="0">
                <a:solidFill>
                  <a:schemeClr val="tx1"/>
                </a:solidFill>
              </a:rPr>
              <a:t>мер по предотвращению или урегулированию конфликта интересов </a:t>
            </a:r>
            <a:r>
              <a:rPr lang="ru-RU" sz="1500" dirty="0">
                <a:solidFill>
                  <a:schemeClr val="tx1"/>
                </a:solidFill>
              </a:rPr>
              <a:t>(часть 2</a:t>
            </a:r>
            <a:r>
              <a:rPr lang="ru-RU" sz="1500" baseline="30000" dirty="0">
                <a:solidFill>
                  <a:schemeClr val="tx1"/>
                </a:solidFill>
              </a:rPr>
              <a:t>3</a:t>
            </a:r>
            <a:r>
              <a:rPr lang="ru-RU" sz="1500" dirty="0">
                <a:solidFill>
                  <a:schemeClr val="tx1"/>
                </a:solidFill>
              </a:rPr>
              <a:t> статьи 14</a:t>
            </a:r>
            <a:r>
              <a:rPr lang="ru-RU" sz="1500" baseline="30000" dirty="0">
                <a:solidFill>
                  <a:schemeClr val="tx1"/>
                </a:solidFill>
              </a:rPr>
              <a:t>1</a:t>
            </a:r>
            <a:r>
              <a:rPr lang="ru-RU" sz="1500" dirty="0">
                <a:solidFill>
                  <a:schemeClr val="tx1"/>
                </a:solidFill>
              </a:rPr>
              <a:t> Федерального закона от 2 марта 2007 года № 25-ФЗ «О муниципальной службе в Российской Федерации»).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4) </a:t>
            </a:r>
            <a:r>
              <a:rPr lang="ru-RU" sz="1500" b="1" dirty="0">
                <a:solidFill>
                  <a:schemeClr val="tx1"/>
                </a:solidFill>
              </a:rPr>
              <a:t>непринятие</a:t>
            </a:r>
            <a:r>
              <a:rPr lang="ru-RU" sz="1500" dirty="0">
                <a:solidFill>
                  <a:schemeClr val="tx1"/>
                </a:solidFill>
              </a:rPr>
              <a:t> муниципальным служащим, являющимся </a:t>
            </a:r>
            <a:r>
              <a:rPr lang="ru-RU" sz="1500" b="1" dirty="0">
                <a:solidFill>
                  <a:schemeClr val="tx1"/>
                </a:solidFill>
              </a:rPr>
              <a:t>представителем нанимателя</a:t>
            </a:r>
            <a:r>
              <a:rPr lang="ru-RU" sz="1500" dirty="0">
                <a:solidFill>
                  <a:schemeClr val="tx1"/>
                </a:solidFill>
              </a:rPr>
              <a:t>, которому стало известно о возникновении у подчиненного ему муниципального служащего личной заинтересованности, которая приводит или может привести к конфликту интересов, </a:t>
            </a:r>
            <a:r>
              <a:rPr lang="ru-RU" sz="1500" b="1" dirty="0">
                <a:solidFill>
                  <a:schemeClr val="tx1"/>
                </a:solidFill>
              </a:rPr>
              <a:t>мер по предотвращению или урегулированию конфликта интересов</a:t>
            </a:r>
            <a:r>
              <a:rPr lang="ru-RU" sz="1500" dirty="0">
                <a:solidFill>
                  <a:schemeClr val="tx1"/>
                </a:solidFill>
              </a:rPr>
              <a:t> (часть 3</a:t>
            </a:r>
            <a:r>
              <a:rPr lang="ru-RU" sz="1500" baseline="30000" dirty="0">
                <a:solidFill>
                  <a:schemeClr val="tx1"/>
                </a:solidFill>
              </a:rPr>
              <a:t>1</a:t>
            </a:r>
            <a:r>
              <a:rPr lang="ru-RU" sz="1500" dirty="0">
                <a:solidFill>
                  <a:schemeClr val="tx1"/>
                </a:solidFill>
              </a:rPr>
              <a:t> статьи 14</a:t>
            </a:r>
            <a:r>
              <a:rPr lang="ru-RU" sz="1500" baseline="30000" dirty="0">
                <a:solidFill>
                  <a:schemeClr val="tx1"/>
                </a:solidFill>
              </a:rPr>
              <a:t>1</a:t>
            </a:r>
            <a:r>
              <a:rPr lang="ru-RU" sz="1500" dirty="0">
                <a:solidFill>
                  <a:schemeClr val="tx1"/>
                </a:solidFill>
              </a:rPr>
              <a:t> Федерального закона от 2 марта 2007 года № 25-ФЗ «О муниципальной службе в Российской Федерации»).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5) </a:t>
            </a:r>
            <a:r>
              <a:rPr lang="ru-RU" sz="1500" b="1" dirty="0">
                <a:solidFill>
                  <a:schemeClr val="tx1"/>
                </a:solidFill>
              </a:rPr>
              <a:t>непредставление муниципальным служащим сведений </a:t>
            </a:r>
            <a:r>
              <a:rPr lang="ru-RU" sz="1500" dirty="0">
                <a:solidFill>
                  <a:schemeClr val="tx1"/>
                </a:solidFill>
              </a:rPr>
              <a:t>о своих </a:t>
            </a:r>
            <a:r>
              <a:rPr lang="ru-RU" sz="1500" b="1" dirty="0">
                <a:solidFill>
                  <a:schemeClr val="tx1"/>
                </a:solidFill>
              </a:rPr>
              <a:t>доходах, расходах, об имуществе и обязательствах имущественного характера</a:t>
            </a:r>
            <a:r>
              <a:rPr lang="ru-RU" sz="1500" dirty="0">
                <a:solidFill>
                  <a:schemeClr val="tx1"/>
                </a:solidFill>
              </a:rPr>
              <a:t>, а также о доходах, расходах, об имуществе и обязательствах имущественного характера своих супруги (супруга) и несовершеннолетних детей в случае, если представление таких сведений обязательно, либо представление заведомо недостоверных или неполных сведений (часть 5 статьи 15 Федерального закона от 2 марта 2007 года № 25-ФЗ «О муниципальной службе в Российской Федерации</a:t>
            </a:r>
            <a:r>
              <a:rPr lang="ru-RU" sz="1500" dirty="0" smtClean="0">
                <a:solidFill>
                  <a:schemeClr val="tx1"/>
                </a:solidFill>
              </a:rPr>
              <a:t>»).</a:t>
            </a:r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6" name="Picture 2" descr="Герб рай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7555"/>
            <a:ext cx="69873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6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677</TotalTime>
  <Words>1326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О развитии законодательства в сфере противодействия коррупции</vt:lpstr>
      <vt:lpstr>Правовая основа противодействия коррупции в органах местного самоуправления Ярославского муниципального района</vt:lpstr>
      <vt:lpstr>Национальный план противодействия коррупции на 2018 - 2020 годы</vt:lpstr>
      <vt:lpstr>Национальный план противодействия коррупции на 2018 - 2020 годы (пункт 30)</vt:lpstr>
      <vt:lpstr>Развитие законодательства о противодействии коррупции</vt:lpstr>
      <vt:lpstr>Постановление Администрации Ярославского муниципального района от 19.11.2018 № 2438 «О порядке применения к муниципальным служащим дисциплинарных взысканий за коррупционные правонарушения»</vt:lpstr>
      <vt:lpstr>Виды дисциплинарных взысканий за коррупционные правонарушения (постановление Администрации Ярославского муниципального района от 19.11.2018 № 2438)</vt:lpstr>
      <vt:lpstr>Обзор практики привлечения к ответственности в целях противодействия коррупции (подготовлен Министерством труда и социальной защиты Российской Федерации)</vt:lpstr>
      <vt:lpstr>Постановление Администрации Ярославского муниципального района от 19.11.2018 № 2438</vt:lpstr>
      <vt:lpstr>Постановление Администрации Ярославского муниципального района от 19.11.2018 № 2438</vt:lpstr>
      <vt:lpstr>Федеральный закон от 28.12.2017 № 423-ФЗ. Реестр лиц, уволенных в связи с утратой доверия (ст. 15 ФЗ № 273-ФЗ)</vt:lpstr>
      <vt:lpstr> Реестр лиц, уволенных в связи с утратой доверия (https://gossluzhba.gov.ru/reestr)</vt:lpstr>
      <vt:lpstr> Реестр лиц, уволенных в связи с утратой доверия (https://gossluzhba.gov.ru/reestr).  По состоянию на 23.11.2018 содержит 662 человека (на 12.10.2018 - 524 человека).</vt:lpstr>
      <vt:lpstr>Федеральный закон от 3 августа 2018 года № 307-ФЗ</vt:lpstr>
      <vt:lpstr>Статья 4 Федерального закона от 30 октября 2018 года № 382-ФЗ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внесении изменений в Устав Ярославского муниципального района</dc:title>
  <dc:creator>strekalovskaya</dc:creator>
  <cp:lastModifiedBy>strekalovskaya</cp:lastModifiedBy>
  <cp:revision>177</cp:revision>
  <cp:lastPrinted>2018-11-22T08:59:48Z</cp:lastPrinted>
  <dcterms:created xsi:type="dcterms:W3CDTF">2018-11-16T10:42:50Z</dcterms:created>
  <dcterms:modified xsi:type="dcterms:W3CDTF">2018-11-26T12:28:28Z</dcterms:modified>
</cp:coreProperties>
</file>