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00CC66"/>
    <a:srgbClr val="003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20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1B6FD-572F-4C0C-8793-24EA77C8587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35CA6-A966-4A08-89BA-D8EE1950D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1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35CA6-A966-4A08-89BA-D8EE1950D8F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102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35CA6-A966-4A08-89BA-D8EE1950D8F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102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AAC4-8415-4265-979E-BBC2821CF164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C52E-1571-4CB4-963F-6B32A19CC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92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AAC4-8415-4265-979E-BBC2821CF164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C52E-1571-4CB4-963F-6B32A19CC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23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AAC4-8415-4265-979E-BBC2821CF164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C52E-1571-4CB4-963F-6B32A19CC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AAC4-8415-4265-979E-BBC2821CF164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C52E-1571-4CB4-963F-6B32A19CC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AAC4-8415-4265-979E-BBC2821CF164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C52E-1571-4CB4-963F-6B32A19CC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56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AAC4-8415-4265-979E-BBC2821CF164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C52E-1571-4CB4-963F-6B32A19CC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47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AAC4-8415-4265-979E-BBC2821CF164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C52E-1571-4CB4-963F-6B32A19CC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6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AAC4-8415-4265-979E-BBC2821CF164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C52E-1571-4CB4-963F-6B32A19CC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53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AAC4-8415-4265-979E-BBC2821CF164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C52E-1571-4CB4-963F-6B32A19CC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240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AAC4-8415-4265-979E-BBC2821CF164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C52E-1571-4CB4-963F-6B32A19CC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63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AAC4-8415-4265-979E-BBC2821CF164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C52E-1571-4CB4-963F-6B32A19CC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66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3AAC4-8415-4265-979E-BBC2821CF164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CC52E-1571-4CB4-963F-6B32A19CC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4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116632"/>
            <a:ext cx="8784976" cy="6624736"/>
          </a:xfrm>
          <a:prstGeom prst="rect">
            <a:avLst/>
          </a:prstGeom>
          <a:solidFill>
            <a:schemeClr val="bg1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251520" y="2863782"/>
            <a:ext cx="8784976" cy="1080120"/>
          </a:xfrm>
          <a:prstGeom prst="snip1Rect">
            <a:avLst/>
          </a:prstGeom>
          <a:solidFill>
            <a:srgbClr val="00863D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800" dirty="0" smtClean="0">
                <a:latin typeface="Franklin Gothic Medium Cond" panose="020B0606030402020204" pitchFamily="34" charset="0"/>
              </a:rPr>
              <a:t>СОЦИАЛЬНЫЙ КОНТРАКТ</a:t>
            </a:r>
            <a:endParaRPr lang="ru-RU" sz="5800" dirty="0">
              <a:latin typeface="Franklin Gothic Medium Cond" panose="020B0606030402020204" pitchFamily="34" charset="0"/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7452320" y="3176972"/>
            <a:ext cx="1440160" cy="504056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2022</a:t>
            </a:r>
            <a:endParaRPr lang="ru-RU" sz="3600" b="1" dirty="0">
              <a:solidFill>
                <a:srgbClr val="00863D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2" r="1658" b="15832"/>
          <a:stretch/>
        </p:blipFill>
        <p:spPr>
          <a:xfrm>
            <a:off x="407940" y="190848"/>
            <a:ext cx="3837017" cy="20331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1" t="14642" b="5083"/>
          <a:stretch/>
        </p:blipFill>
        <p:spPr>
          <a:xfrm>
            <a:off x="4788025" y="657183"/>
            <a:ext cx="4159041" cy="20331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6" t="11064" b="14426"/>
          <a:stretch/>
        </p:blipFill>
        <p:spPr>
          <a:xfrm>
            <a:off x="407941" y="4437112"/>
            <a:ext cx="3831052" cy="21054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t="8566" r="2918" b="10451"/>
          <a:stretch/>
        </p:blipFill>
        <p:spPr>
          <a:xfrm>
            <a:off x="4932040" y="4067424"/>
            <a:ext cx="3959042" cy="22326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2525" y="2339588"/>
            <a:ext cx="203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Поиск работы</a:t>
            </a:r>
            <a:endParaRPr lang="ru-RU" b="1" dirty="0">
              <a:solidFill>
                <a:srgbClr val="00863D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5" y="44624"/>
            <a:ext cx="3575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Осуществление индивидуальной </a:t>
            </a:r>
          </a:p>
          <a:p>
            <a:r>
              <a:rPr lang="ru-RU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предпринимательской деятельности</a:t>
            </a:r>
            <a:endParaRPr lang="ru-RU" b="1" dirty="0">
              <a:solidFill>
                <a:srgbClr val="00863D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9435" y="4006805"/>
            <a:ext cx="394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Ведение личного подсобного хозяйства</a:t>
            </a:r>
            <a:endParaRPr lang="ru-RU" b="1" dirty="0">
              <a:solidFill>
                <a:srgbClr val="00863D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6300028"/>
            <a:ext cx="402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Преодоление трудной жизненной ситуации</a:t>
            </a:r>
            <a:endParaRPr lang="ru-RU" b="1" dirty="0">
              <a:solidFill>
                <a:srgbClr val="00863D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49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251520" y="116632"/>
            <a:ext cx="8784976" cy="6624736"/>
          </a:xfrm>
          <a:prstGeom prst="rect">
            <a:avLst/>
          </a:prstGeom>
          <a:solidFill>
            <a:schemeClr val="bg1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60648"/>
            <a:ext cx="3024336" cy="360040"/>
          </a:xfrm>
          <a:prstGeom prst="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Franklin Gothic Medium Cond" panose="020B0606030402020204" pitchFamily="34" charset="0"/>
              </a:rPr>
              <a:t>СОЦИАЛЬНЫЙ КОНТРАКТ</a:t>
            </a:r>
            <a:endParaRPr lang="ru-RU" dirty="0">
              <a:latin typeface="Franklin Gothic Medium Cond" panose="020B06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6327" y="549664"/>
            <a:ext cx="2952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ОБЩАЯ ИНФОРМАЦИЯ</a:t>
            </a:r>
            <a:endParaRPr lang="ru-RU" sz="2400" b="1" u="sng" dirty="0">
              <a:solidFill>
                <a:srgbClr val="00863D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756" y="350100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НА КАКИЕ ЦЕЛИ ЗАКЛЮЧАЕТСЯ СОЦИАЛЬНЫЙ КОНТРАКТ?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230" y="5509102"/>
            <a:ext cx="3975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РАЗМЕР ГОСУДАРСТВЕННОЙ СОЦИАЛЬНОЙ ПОМОЩИ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230" y="4057327"/>
            <a:ext cx="3975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поиск работы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704" y="6074132"/>
            <a:ext cx="4246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размер государственной социальной помощи зависит от выбранного мероприятия социального контракта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7408" y="1042620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ОБЯЗАТЕЛЬНЫЕ  УСЛОВИЯ: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9704" y="105781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КТО МОЖЕТ ВОСПОЛЬЗОВАТЬСЯ СОЦИАЛЬНЫМ КОНТРАКТОМ?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1178" y="1574548"/>
            <a:ext cx="3975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социальный контракт заключается с малоимущими семьями и малоимущими гражданами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24" name="Прямоугольник с одним вырезанным углом 23"/>
          <p:cNvSpPr/>
          <p:nvPr/>
        </p:nvSpPr>
        <p:spPr>
          <a:xfrm>
            <a:off x="395536" y="2133115"/>
            <a:ext cx="4032448" cy="575805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latin typeface="Franklin Gothic Medium Cond" panose="020B0606030402020204" pitchFamily="34" charset="0"/>
              </a:rPr>
              <a:t>11895* руб.</a:t>
            </a:r>
            <a:endParaRPr lang="ru-RU" sz="2800" b="1" dirty="0">
              <a:latin typeface="Franklin Gothic Medium Cond" panose="020B06060304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8666" y="217723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При обращении среднедушевой доход  не должен превышать</a:t>
            </a:r>
            <a:endParaRPr lang="ru-RU" sz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7740" y="278340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Franklin Gothic Medium Cond" panose="020B0606030402020204" pitchFamily="34" charset="0"/>
              </a:rPr>
              <a:t>*величина прожиточного минимума на душу населения, установленная в Ярославской области, на 2022 год</a:t>
            </a:r>
            <a:endParaRPr lang="ru-RU" sz="1200" dirty="0">
              <a:latin typeface="Franklin Gothic Medium Cond" panose="020B06060304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5772" y="4345940"/>
            <a:ext cx="425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осуществление индивидуальной предпринимательской деятельности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9704" y="4849415"/>
            <a:ext cx="3975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ведение личного подсобного хозяйства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9704" y="5137447"/>
            <a:ext cx="3975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преодоление трудной жизненной ситуации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69284" y="4869576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КУДА ПОДАТЬ ЗАЯВЛЕНИЕ И ДОКУМЕНТЫ?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70758" y="5389683"/>
            <a:ext cx="4121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в орган социальной защиты населения по месту жительства (ОСЗН);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68300" y="5822312"/>
            <a:ext cx="425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в многофункциональный центр предоставления государственных и муниципальных услуг (МФЦ);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72232" y="6289575"/>
            <a:ext cx="3975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через Единый портал государственных услуг (ЕПГУ).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39" name="Прямоугольник с одним вырезанным углом 38"/>
          <p:cNvSpPr/>
          <p:nvPr/>
        </p:nvSpPr>
        <p:spPr>
          <a:xfrm>
            <a:off x="4808166" y="1381174"/>
            <a:ext cx="4032448" cy="885871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b="1" dirty="0">
              <a:latin typeface="Franklin Gothic Medium Cond" panose="020B06060304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71295" y="1425293"/>
            <a:ext cx="2941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среднедушевой доход семьи (гражданина) рассчитывается за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3 последних календарных месяца, предшествующих месяцу подачи заявления</a:t>
            </a:r>
            <a:endParaRPr lang="ru-RU" sz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1" name="Прямоугольник с одним вырезанным углом 40"/>
          <p:cNvSpPr/>
          <p:nvPr/>
        </p:nvSpPr>
        <p:spPr>
          <a:xfrm>
            <a:off x="7740353" y="1466678"/>
            <a:ext cx="999058" cy="710556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доход за</a:t>
            </a:r>
          </a:p>
          <a:p>
            <a:pPr algn="ctr"/>
            <a:r>
              <a:rPr lang="ru-RU" sz="1100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3 </a:t>
            </a:r>
          </a:p>
          <a:p>
            <a:pPr algn="ctr"/>
            <a:r>
              <a:rPr lang="ru-RU" sz="1100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месяца</a:t>
            </a:r>
            <a:endParaRPr lang="ru-RU" sz="1100" b="1" dirty="0">
              <a:solidFill>
                <a:srgbClr val="00863D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4" name="Прямоугольник с одним вырезанным углом 43"/>
          <p:cNvSpPr/>
          <p:nvPr/>
        </p:nvSpPr>
        <p:spPr>
          <a:xfrm>
            <a:off x="4805714" y="2319276"/>
            <a:ext cx="4032448" cy="1613779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b="1" dirty="0">
              <a:latin typeface="Franklin Gothic Medium Cond" panose="020B06060304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68843" y="2363396"/>
            <a:ext cx="2943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отсутствие в составе семьи трудоспособных граждан в трудоспособном возрасте, не имеющих работы (доходного занятия), не зарегистрированных в качестве безработных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в органах государственной службы занятости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и не имеющих объективных причин невозможности ведения трудовой деятельности</a:t>
            </a:r>
            <a:endParaRPr lang="ru-RU" sz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6" name="Прямоугольник с одним вырезанным углом 45"/>
          <p:cNvSpPr/>
          <p:nvPr/>
        </p:nvSpPr>
        <p:spPr>
          <a:xfrm>
            <a:off x="7740352" y="2404780"/>
            <a:ext cx="996607" cy="1439425"/>
          </a:xfrm>
          <a:prstGeom prst="snip1Rect">
            <a:avLst>
              <a:gd name="adj" fmla="val 23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лица</a:t>
            </a:r>
          </a:p>
          <a:p>
            <a:pPr algn="ctr"/>
            <a:r>
              <a:rPr lang="ru-RU" sz="1100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старше</a:t>
            </a:r>
          </a:p>
          <a:p>
            <a:pPr algn="ctr"/>
            <a:r>
              <a:rPr lang="ru-RU" sz="1100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18 лет, ведущие трудовую деятельность</a:t>
            </a:r>
          </a:p>
        </p:txBody>
      </p:sp>
      <p:sp>
        <p:nvSpPr>
          <p:cNvPr id="47" name="Прямоугольник с одним вырезанным углом 46"/>
          <p:cNvSpPr/>
          <p:nvPr/>
        </p:nvSpPr>
        <p:spPr>
          <a:xfrm>
            <a:off x="4801693" y="3983289"/>
            <a:ext cx="4032448" cy="885871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 b="1" dirty="0">
              <a:latin typeface="Franklin Gothic Medium Cond" panose="020B06060304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64822" y="4027408"/>
            <a:ext cx="2941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отсутствие у заявителя или хотя бы одного члена семьи заявителя в собственности двух и более жилых помещений или суммы долей  на два и более жилых помещения</a:t>
            </a:r>
            <a:endParaRPr lang="ru-RU" sz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9" name="Прямоугольник с одним вырезанным углом 48"/>
          <p:cNvSpPr/>
          <p:nvPr/>
        </p:nvSpPr>
        <p:spPr>
          <a:xfrm>
            <a:off x="7740352" y="4068793"/>
            <a:ext cx="992585" cy="710556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не более</a:t>
            </a:r>
          </a:p>
          <a:p>
            <a:pPr algn="ctr"/>
            <a:r>
              <a:rPr lang="ru-RU" sz="1100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2 жилых</a:t>
            </a:r>
          </a:p>
          <a:p>
            <a:pPr algn="ctr"/>
            <a:r>
              <a:rPr lang="ru-RU" sz="1100" b="1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помещений</a:t>
            </a:r>
            <a:endParaRPr lang="ru-RU" sz="1100" b="1" dirty="0">
              <a:solidFill>
                <a:srgbClr val="00863D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6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84976" cy="6624736"/>
          </a:xfrm>
          <a:prstGeom prst="rect">
            <a:avLst/>
          </a:prstGeom>
          <a:solidFill>
            <a:schemeClr val="bg1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60648"/>
            <a:ext cx="3024336" cy="360040"/>
          </a:xfrm>
          <a:prstGeom prst="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Franklin Gothic Medium Cond" panose="020B0606030402020204" pitchFamily="34" charset="0"/>
              </a:rPr>
              <a:t>СОЦИАЛЬНЫЙ КОНТРАКТ</a:t>
            </a:r>
            <a:endParaRPr lang="ru-RU" dirty="0">
              <a:latin typeface="Franklin Gothic Medium Cond" panose="020B06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54966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1. ПОИСК РАБОТЫ</a:t>
            </a:r>
            <a:endParaRPr lang="ru-RU" sz="2400" b="1" u="sng" dirty="0">
              <a:solidFill>
                <a:srgbClr val="00863D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r="22438"/>
          <a:stretch/>
        </p:blipFill>
        <p:spPr>
          <a:xfrm>
            <a:off x="395536" y="1070757"/>
            <a:ext cx="3888432" cy="42129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6756" y="5301208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ОСОБОЕ  УСЛОВИЕ: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230" y="5904912"/>
            <a:ext cx="3975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СРОК ДЕЙСТВИЯ СОЦИАЛЬНОГО КОНТРАКТА: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230" y="5583108"/>
            <a:ext cx="3975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заключается преимущественно с семьями с детьми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704" y="6217567"/>
            <a:ext cx="3975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до 9 месяцев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0268" y="1002473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РАЗМЕР СОЦИАЛЬНОЙ ПОМОЩИ: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58924" y="5909902"/>
            <a:ext cx="4133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КОНЕЧНЫЙ РЕЗУЛЬТАТ СОЦИАЛЬНОГО КОНТРАКТА: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0398" y="6222557"/>
            <a:ext cx="3975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заключение трудового договора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4860032" y="1332149"/>
            <a:ext cx="4032448" cy="575805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latin typeface="Franklin Gothic Medium Cond" panose="020B0606030402020204" pitchFamily="34" charset="0"/>
              </a:rPr>
              <a:t>12966* руб.</a:t>
            </a:r>
            <a:endParaRPr lang="ru-RU" sz="2800" b="1" dirty="0">
              <a:latin typeface="Franklin Gothic Medium Cond" panose="020B06060304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3162" y="1396181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При обращении предоставляется ежемесячная денежная выплата</a:t>
            </a:r>
            <a:endParaRPr lang="ru-RU" sz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0268" y="1916832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Franklin Gothic Medium Cond" panose="020B0606030402020204" pitchFamily="34" charset="0"/>
              </a:rPr>
              <a:t>*величина прожиточного минимума для трудоспособного населения, установленная в Ярославской области, на 2022 год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70268" y="2564076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Franklin Gothic Medium Cond" panose="020B0606030402020204" pitchFamily="34" charset="0"/>
              </a:rPr>
              <a:t>Предоставляется в первый месяц с даты заключения социального контракта и в течение трех месяцев после  подтверждения факта трудоустройства заявителя.</a:t>
            </a:r>
            <a:endParaRPr lang="ru-RU" sz="1400" b="1" dirty="0">
              <a:latin typeface="Franklin Gothic Medium Cond" panose="020B06060304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70268" y="3356992"/>
            <a:ext cx="42484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дополнительно может быть предусмотрено обучение, в случае отсутствия возможности службы занятости населения обеспечить прохождение гражданином профессионального обучения или дополнительного профессионального образования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4860032" y="4581387"/>
            <a:ext cx="4032448" cy="575805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latin typeface="Franklin Gothic Medium Cond" panose="020B0606030402020204" pitchFamily="34" charset="0"/>
              </a:rPr>
              <a:t>30 000 руб.</a:t>
            </a:r>
            <a:endParaRPr lang="ru-RU" sz="2800" b="1" dirty="0">
              <a:latin typeface="Franklin Gothic Medium Cond" panose="020B06060304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3162" y="4645419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Выплата в размере стоимости курса обучения, но не более:</a:t>
            </a:r>
            <a:endParaRPr lang="ru-RU" sz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0" name="Прямоугольник с одним вырезанным углом 19"/>
          <p:cNvSpPr/>
          <p:nvPr/>
        </p:nvSpPr>
        <p:spPr>
          <a:xfrm>
            <a:off x="4860032" y="5301467"/>
            <a:ext cx="4032448" cy="575805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latin typeface="Franklin Gothic Medium Cond" panose="020B0606030402020204" pitchFamily="34" charset="0"/>
              </a:rPr>
              <a:t>6483 руб.</a:t>
            </a:r>
            <a:endParaRPr lang="ru-RU" sz="2800" b="1" dirty="0">
              <a:latin typeface="Franklin Gothic Medium Cond" panose="020B06060304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23162" y="5365499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Ежемесячная выплата в период обучения, но не более 3 месяцев</a:t>
            </a:r>
            <a:endParaRPr lang="ru-RU" sz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84976" cy="6624736"/>
          </a:xfrm>
          <a:prstGeom prst="rect">
            <a:avLst/>
          </a:prstGeom>
          <a:solidFill>
            <a:schemeClr val="bg1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60648"/>
            <a:ext cx="3024336" cy="360040"/>
          </a:xfrm>
          <a:prstGeom prst="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Franklin Gothic Medium Cond" panose="020B0606030402020204" pitchFamily="34" charset="0"/>
              </a:rPr>
              <a:t>СОЦИАЛЬНЫЙ КОНТРАКТ</a:t>
            </a:r>
            <a:endParaRPr lang="ru-RU" dirty="0">
              <a:latin typeface="Franklin Gothic Medium Cond" panose="020B06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9462" y="548680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00863D"/>
                </a:solidFill>
                <a:latin typeface="Franklin Gothic Medium Cond" panose="020B0606030402020204" pitchFamily="34" charset="0"/>
              </a:rPr>
              <a:t>2</a:t>
            </a:r>
            <a:r>
              <a:rPr lang="ru-RU" sz="2400" b="1" u="sng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. ОСУЩЕСТВЛЕНИЕ ИНДИВИДУАЛЬНОЙ ПРЕДПРИНИМАТЕЛЬСКОЙ ДЕЯТЕЛЬНОСТИ</a:t>
            </a:r>
            <a:endParaRPr lang="ru-RU" sz="2400" b="1" u="sng" dirty="0">
              <a:solidFill>
                <a:srgbClr val="00863D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3260" y="5157192"/>
            <a:ext cx="3975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СРОК ДЕЙСТВИЯ СОЦИАЛЬНОГО КОНТРАКТА: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4734" y="5425457"/>
            <a:ext cx="3975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до 12 месяцев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864" y="1399416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РАЗМЕР СОЦИАЛЬНОЙ ПОМОЩИ: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8550" y="5721474"/>
            <a:ext cx="4133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КОНЕЧНЫЙ РЕЗУЛЬТАТ СОЦИАЛЬНОГО КОНТРАКТА: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0024" y="6007495"/>
            <a:ext cx="4030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регистрация гражданина в налоговом органе в качестве индивидуального предпринимателя или </a:t>
            </a:r>
            <a:r>
              <a:rPr lang="ru-RU" sz="1400" dirty="0" err="1" smtClean="0">
                <a:latin typeface="Franklin Gothic Medium Cond" panose="020B0606030402020204" pitchFamily="34" charset="0"/>
              </a:rPr>
              <a:t>самозанятого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352628" y="1729092"/>
            <a:ext cx="4032448" cy="575805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latin typeface="Franklin Gothic Medium Cond" panose="020B0606030402020204" pitchFamily="34" charset="0"/>
              </a:rPr>
              <a:t>250 000 руб.</a:t>
            </a:r>
            <a:endParaRPr lang="ru-RU" sz="2800" b="1" dirty="0">
              <a:latin typeface="Franklin Gothic Medium Cond" panose="020B06060304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5758" y="179312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Единовременная денежная выплата в размере не более</a:t>
            </a:r>
            <a:endParaRPr lang="ru-RU" sz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864" y="2335520"/>
            <a:ext cx="4580396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Franklin Gothic Medium Cond" panose="020B0606030402020204" pitchFamily="34" charset="0"/>
              </a:rPr>
              <a:t>Единовременная денежная выплата предоставляется в размере стоимости необходимых для осуществления индивидуальной предпринимательской деятельности :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Franklin Gothic Medium Cond" panose="020B0606030402020204" pitchFamily="34" charset="0"/>
              </a:rPr>
              <a:t>приобретаемых основных средств (оборудование) и материально-производственных запасов (сырье и материалы);</a:t>
            </a:r>
          </a:p>
          <a:p>
            <a:pPr marL="285750" indent="-285750" algn="just">
              <a:buFontTx/>
              <a:buChar char="-"/>
            </a:pPr>
            <a:r>
              <a:rPr lang="ru-RU" sz="1300" dirty="0">
                <a:latin typeface="Franklin Gothic Medium Cond" panose="020B0606030402020204" pitchFamily="34" charset="0"/>
              </a:rPr>
              <a:t>лицензии на программное </a:t>
            </a:r>
            <a:r>
              <a:rPr lang="ru-RU" sz="1300" dirty="0" smtClean="0">
                <a:latin typeface="Franklin Gothic Medium Cond" panose="020B0606030402020204" pitchFamily="34" charset="0"/>
              </a:rPr>
              <a:t>обеспечение</a:t>
            </a:r>
            <a:r>
              <a:rPr lang="ru-RU" sz="1300" dirty="0">
                <a:latin typeface="Franklin Gothic Medium Cond" panose="020B0606030402020204" pitchFamily="34" charset="0"/>
              </a:rPr>
              <a:t>, на осуществление отдельных видов деятельности (не более 10 процентов назначаемой выплаты);</a:t>
            </a:r>
            <a:endParaRPr lang="ru-RU" sz="1300" dirty="0" smtClean="0">
              <a:latin typeface="Franklin Gothic Medium Cond" panose="020B06060304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Franklin Gothic Medium Cond" panose="020B0606030402020204" pitchFamily="34" charset="0"/>
              </a:rPr>
              <a:t>поиска и аренды помещения (не более 15 процентов общей суммы выплаты);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Franklin Gothic Medium Cond" panose="020B0606030402020204" pitchFamily="34" charset="0"/>
              </a:rPr>
              <a:t>оплат (пошлин) государственной регистрации в качестве индивидуального предпринимателя</a:t>
            </a:r>
            <a:endParaRPr lang="ru-RU" sz="1300" dirty="0">
              <a:latin typeface="Franklin Gothic Medium Cond" panose="020B06060304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864" y="4779729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300" dirty="0" smtClean="0">
                <a:latin typeface="Franklin Gothic Medium Cond" panose="020B0606030402020204" pitchFamily="34" charset="0"/>
              </a:rPr>
              <a:t>дополнительно может быть предусмотрено прохождение гражданином профессионального обучения или дополнительного профессионального образования</a:t>
            </a:r>
            <a:endParaRPr lang="ru-RU" sz="1300" dirty="0">
              <a:latin typeface="Franklin Gothic Medium Cond" panose="020B0606030402020204" pitchFamily="34" charset="0"/>
            </a:endParaRPr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352628" y="5589499"/>
            <a:ext cx="4032448" cy="575805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latin typeface="Franklin Gothic Medium Cond" panose="020B0606030402020204" pitchFamily="34" charset="0"/>
              </a:rPr>
              <a:t>30 000 руб.</a:t>
            </a:r>
            <a:endParaRPr lang="ru-RU" sz="2800" b="1" dirty="0">
              <a:latin typeface="Franklin Gothic Medium Cond" panose="020B06060304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5758" y="562702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Выплата в размере стоимости курса обучения, но не более:</a:t>
            </a:r>
            <a:endParaRPr lang="ru-RU" sz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1" r="8794"/>
          <a:stretch/>
        </p:blipFill>
        <p:spPr>
          <a:xfrm>
            <a:off x="4916742" y="1425644"/>
            <a:ext cx="3974264" cy="371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84976" cy="6624736"/>
          </a:xfrm>
          <a:prstGeom prst="rect">
            <a:avLst/>
          </a:prstGeom>
          <a:solidFill>
            <a:schemeClr val="bg1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60648"/>
            <a:ext cx="3024336" cy="360040"/>
          </a:xfrm>
          <a:prstGeom prst="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Franklin Gothic Medium Cond" panose="020B0606030402020204" pitchFamily="34" charset="0"/>
              </a:rPr>
              <a:t>СОЦИАЛЬНЫЙ КОНТРАКТ</a:t>
            </a:r>
            <a:endParaRPr lang="ru-RU" dirty="0">
              <a:latin typeface="Franklin Gothic Medium Cond" panose="020B06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5558" y="602201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00863D"/>
                </a:solidFill>
                <a:latin typeface="Franklin Gothic Medium Cond" panose="020B0606030402020204" pitchFamily="34" charset="0"/>
              </a:rPr>
              <a:t>3</a:t>
            </a:r>
            <a:r>
              <a:rPr lang="ru-RU" sz="2400" b="1" u="sng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. ВЕДЕНИЕ  ЛИЧНОГО ПОДСОБНОГО ХОЗЯЙСТВА</a:t>
            </a:r>
            <a:endParaRPr lang="ru-RU" sz="2400" b="1" u="sng" dirty="0">
              <a:solidFill>
                <a:srgbClr val="00863D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756" y="4293096"/>
            <a:ext cx="3404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ОБЯЗАТЕЛЬНОЕ  УСЛОВИЕ: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230" y="5949280"/>
            <a:ext cx="4271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СРОК ДЕЙСТВИЯ СОЦИАЛЬНОГО КОНТРАКТА: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230" y="4574996"/>
            <a:ext cx="42716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наличие у заявителя (членов его семьи) земельного участка, предоставленного и (или) приобретенного для ведения личного подсобного хозяйства, права на который зарегистрированы в установленном законодательством порядке. Максимальный размер земельного участка не должен превышать  1,5 гектара.</a:t>
            </a:r>
          </a:p>
          <a:p>
            <a:pPr algn="just"/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704" y="6261935"/>
            <a:ext cx="4271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до 12 месяцев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0268" y="1148230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РАЗМЕР СОЦИАЛЬНОЙ ПОМОЩИ: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58924" y="5157192"/>
            <a:ext cx="4133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КОНЕЧНЫЙ РЕЗУЛЬТАТ СОЦИАЛЬНОГО КОНТРАКТА: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0398" y="5469847"/>
            <a:ext cx="4132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регистрация гражданина в налоговом органе в качестве </a:t>
            </a:r>
            <a:r>
              <a:rPr lang="ru-RU" sz="1400" dirty="0" err="1" smtClean="0">
                <a:latin typeface="Franklin Gothic Medium Cond" panose="020B0606030402020204" pitchFamily="34" charset="0"/>
              </a:rPr>
              <a:t>самозанятого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4860032" y="1477906"/>
            <a:ext cx="4032448" cy="575805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latin typeface="Franklin Gothic Medium Cond" panose="020B0606030402020204" pitchFamily="34" charset="0"/>
              </a:rPr>
              <a:t>100 000 руб.</a:t>
            </a:r>
            <a:endParaRPr lang="ru-RU" sz="2800" b="1" dirty="0">
              <a:latin typeface="Franklin Gothic Medium Cond" panose="020B06060304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3162" y="154193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Единовременная денежная выплата в размере не более</a:t>
            </a:r>
            <a:endParaRPr lang="ru-RU" sz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70268" y="2116013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Franklin Gothic Medium Cond" panose="020B0606030402020204" pitchFamily="34" charset="0"/>
              </a:rPr>
              <a:t>Единовременная денежная выплата предоставляется в размере стоимости необходимых для ведения личного подсобного хозяйства: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Franklin Gothic Medium Cond" panose="020B0606030402020204" pitchFamily="34" charset="0"/>
              </a:rPr>
              <a:t>хозяйственных товаров;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Franklin Gothic Medium Cond" panose="020B0606030402020204" pitchFamily="34" charset="0"/>
              </a:rPr>
              <a:t>семян и саженцев;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Franklin Gothic Medium Cond" panose="020B0606030402020204" pitchFamily="34" charset="0"/>
              </a:rPr>
              <a:t>животных и птиц (в том числе молодняка), пчелосемей.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70268" y="3573016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дополнительно может быть предусмотрено прохождение гражданином профессионального обучения или дополнительного профессионального образования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4860032" y="4437371"/>
            <a:ext cx="4032448" cy="575805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latin typeface="Franklin Gothic Medium Cond" panose="020B0606030402020204" pitchFamily="34" charset="0"/>
              </a:rPr>
              <a:t>30 000 руб.</a:t>
            </a:r>
            <a:endParaRPr lang="ru-RU" sz="2800" b="1" dirty="0">
              <a:latin typeface="Franklin Gothic Medium Cond" panose="020B06060304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3162" y="4501403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Выплата в размере стоимости курса обучения, но не более:</a:t>
            </a:r>
            <a:endParaRPr lang="ru-RU" sz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/>
          <a:stretch/>
        </p:blipFill>
        <p:spPr>
          <a:xfrm>
            <a:off x="382324" y="1196752"/>
            <a:ext cx="420003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84976" cy="6624736"/>
          </a:xfrm>
          <a:prstGeom prst="rect">
            <a:avLst/>
          </a:prstGeom>
          <a:solidFill>
            <a:schemeClr val="bg1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60648"/>
            <a:ext cx="3024336" cy="360040"/>
          </a:xfrm>
          <a:prstGeom prst="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Franklin Gothic Medium Cond" panose="020B0606030402020204" pitchFamily="34" charset="0"/>
              </a:rPr>
              <a:t>СОЦИАЛЬНЫЙ КОНТРАКТ</a:t>
            </a:r>
            <a:endParaRPr lang="ru-RU" dirty="0">
              <a:latin typeface="Franklin Gothic Medium Cond" panose="020B06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9462" y="548680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4. ПРЕОДОЛЕНИЕ  ТРУДНОЙ </a:t>
            </a:r>
          </a:p>
          <a:p>
            <a:pPr algn="ctr"/>
            <a:r>
              <a:rPr lang="ru-RU" sz="2400" b="1" u="sng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ЖИЗНЕННОЙ  СИТУАЦИИ</a:t>
            </a:r>
            <a:endParaRPr lang="ru-RU" sz="2400" b="1" u="sng" dirty="0">
              <a:solidFill>
                <a:srgbClr val="00863D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24" y="4633972"/>
            <a:ext cx="3975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СРОК ДЕЙСТВИЯ СОЦИАЛЬНОГО КОНТРАКТА: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1498" y="4902237"/>
            <a:ext cx="3975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до 6 месяцев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864" y="1399416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РАЗМЕР СОЦИАЛЬНОЙ ПОМОЩИ: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24" y="5242578"/>
            <a:ext cx="4133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КОНЕЧНЫЙ РЕЗУЛЬТАТ СОЦИАЛЬНОГО КОНТРАКТА: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1498" y="5528599"/>
            <a:ext cx="4030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преодоление гражданином или семьей гражданина трудной жизненной ситуации по истечении срока действия социального контракта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7" r="7937"/>
          <a:stretch/>
        </p:blipFill>
        <p:spPr>
          <a:xfrm>
            <a:off x="4860024" y="1425644"/>
            <a:ext cx="4030982" cy="311086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1284" y="6051819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ОСОБОЕ  УСЛОВИЕ: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758" y="6333719"/>
            <a:ext cx="3975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заключается преимущественно с семьями с детьми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23" name="Прямоугольник с одним вырезанным углом 22"/>
          <p:cNvSpPr/>
          <p:nvPr/>
        </p:nvSpPr>
        <p:spPr>
          <a:xfrm>
            <a:off x="341284" y="1746774"/>
            <a:ext cx="4032448" cy="575805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latin typeface="Franklin Gothic Medium Cond" panose="020B0606030402020204" pitchFamily="34" charset="0"/>
              </a:rPr>
              <a:t>12966* руб.</a:t>
            </a:r>
            <a:endParaRPr lang="ru-RU" sz="2800" b="1" dirty="0">
              <a:latin typeface="Franklin Gothic Medium Cond" panose="020B06060304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4414" y="181080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При обращении предоставляется ежемесячная денежная выплата</a:t>
            </a:r>
            <a:endParaRPr lang="ru-RU" sz="1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520" y="2331457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Franklin Gothic Medium Cond" panose="020B0606030402020204" pitchFamily="34" charset="0"/>
              </a:rPr>
              <a:t>*величина прожиточного минимума для трудоспособного населения, установленная в Ярославской области, на 2022 год</a:t>
            </a:r>
            <a:endParaRPr lang="ru-RU" sz="1200" dirty="0">
              <a:latin typeface="Franklin Gothic Medium Cond" panose="020B06060304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520" y="2978701"/>
            <a:ext cx="42484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Franklin Gothic Medium Cond" panose="020B0606030402020204" pitchFamily="34" charset="0"/>
              </a:rPr>
              <a:t>Выплата предоставляется ежемесячно с даты заключения и на период действия социального контракта и может быть использована на: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Franklin Gothic Medium Cond" panose="020B0606030402020204" pitchFamily="34" charset="0"/>
              </a:rPr>
              <a:t>приобретение товаров первой необходимости;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Franklin Gothic Medium Cond" panose="020B0606030402020204" pitchFamily="34" charset="0"/>
              </a:rPr>
              <a:t>приобретение одежды и обуви;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Franklin Gothic Medium Cond" panose="020B0606030402020204" pitchFamily="34" charset="0"/>
              </a:rPr>
              <a:t>приобретение лекарственных препаратов;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Franklin Gothic Medium Cond" panose="020B0606030402020204" pitchFamily="34" charset="0"/>
              </a:rPr>
              <a:t>приобретение товаров для ведения личного подсобного хозяйства (хозяйственный инвентарь и т.п.);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Franklin Gothic Medium Cond" panose="020B0606030402020204" pitchFamily="34" charset="0"/>
              </a:rPr>
              <a:t>прохождение курса реабилитации от наркологической или алкогольной зависимости;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Franklin Gothic Medium Cond" panose="020B0606030402020204" pitchFamily="34" charset="0"/>
              </a:rPr>
              <a:t>приобретение товаров для обеспечения потребности семьи гражданина в товарах и услугах дошкольного и школьного образования.</a:t>
            </a:r>
          </a:p>
          <a:p>
            <a:pPr algn="just"/>
            <a:endParaRPr lang="ru-RU" sz="1400" b="1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4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251520" y="116632"/>
            <a:ext cx="8784976" cy="6624736"/>
          </a:xfrm>
          <a:prstGeom prst="rect">
            <a:avLst/>
          </a:prstGeom>
          <a:solidFill>
            <a:schemeClr val="bg1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60648"/>
            <a:ext cx="3024336" cy="360040"/>
          </a:xfrm>
          <a:prstGeom prst="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Franklin Gothic Medium Cond" panose="020B0606030402020204" pitchFamily="34" charset="0"/>
              </a:rPr>
              <a:t>СОЦИАЛЬНЫЙ КОНТРАКТ</a:t>
            </a:r>
            <a:endParaRPr lang="ru-RU" dirty="0">
              <a:latin typeface="Franklin Gothic Medium Cond" panose="020B06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7981" y="602932"/>
            <a:ext cx="4232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ДОПОЛНИТЕЛЬНАЯ ИНФОРМАЦИЯ</a:t>
            </a:r>
            <a:endParaRPr lang="ru-RU" sz="2400" b="1" u="sng" dirty="0">
              <a:solidFill>
                <a:srgbClr val="00863D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756" y="3204265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КАКОВЫ РЕЗУЛЬТАТЫ СОЦИАЛЬНОГО КОНТРАКТА?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230" y="3845366"/>
            <a:ext cx="4247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повышение денежных доходов гражданина (семьи гражданина) по истечении срока действия социального контракта и выход его из состояния малоимущности путем: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Franklin Gothic Medium Cond" panose="020B0606030402020204" pitchFamily="34" charset="0"/>
              </a:rPr>
              <a:t>заключения трудового договора и осуществления трудовой деятельности;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Franklin Gothic Medium Cond" panose="020B0606030402020204" pitchFamily="34" charset="0"/>
              </a:rPr>
              <a:t>регистрации в качестве индивидуального предпринимателя или в качестве </a:t>
            </a:r>
            <a:r>
              <a:rPr lang="ru-RU" sz="1400" dirty="0" err="1" smtClean="0">
                <a:latin typeface="Franklin Gothic Medium Cond" panose="020B0606030402020204" pitchFamily="34" charset="0"/>
              </a:rPr>
              <a:t>самозанятого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и осуществления индивидуальной трудовой деятельности 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704" y="5661248"/>
            <a:ext cx="42465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преодоление гражданином (семьей гражданина) трудной жизненной ситуации по истечении срока действия социального контракта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7408" y="1042620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ЧТО ТАКОЕ САМОЗАНЯТОСТЬ?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9704" y="105781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Franklin Gothic Medium Cond" panose="020B0606030402020204" pitchFamily="34" charset="0"/>
              </a:rPr>
              <a:t>ЧТО ТАКОЕ СОЦИАЛЬНЫЙ КОНТРАКТ?</a:t>
            </a:r>
            <a:endParaRPr lang="ru-RU" sz="1600" b="1" dirty="0">
              <a:latin typeface="Franklin Gothic Medium Cond" panose="020B06060304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1178" y="1343720"/>
            <a:ext cx="42450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863D"/>
                </a:solidFill>
                <a:latin typeface="Franklin Gothic Medium Cond" panose="020B0606030402020204" pitchFamily="34" charset="0"/>
              </a:rPr>
              <a:t>►</a:t>
            </a:r>
            <a:r>
              <a:rPr lang="ru-RU" sz="1400" dirty="0" smtClean="0">
                <a:latin typeface="Franklin Gothic Medium Cond" panose="020B0606030402020204" pitchFamily="34" charset="0"/>
              </a:rPr>
              <a:t> социальный контракт – соглашение (взаимное обязательство), которое заключено между гражданином и органом социальной защиты населения по месту жительства и в соответствии с которым орган социальной защиты населения обязуется оказать гражданину государственную социальную помощь, а гражданин – исполнить положения социального контракта в полном объеме, включая программу социальной адаптации</a:t>
            </a:r>
            <a:endParaRPr lang="ru-RU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39" name="Прямоугольник с одним вырезанным углом 38"/>
          <p:cNvSpPr/>
          <p:nvPr/>
        </p:nvSpPr>
        <p:spPr>
          <a:xfrm>
            <a:off x="4808166" y="1381175"/>
            <a:ext cx="4032448" cy="607666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atin typeface="Franklin Gothic Medium Cond" panose="020B0606030402020204" pitchFamily="34" charset="0"/>
              </a:rPr>
              <a:t>1. Регистрация в налоговом органе через мобильное приложение «Мой налог» без личного посещения </a:t>
            </a:r>
            <a:endParaRPr lang="ru-RU" sz="1200" dirty="0">
              <a:latin typeface="Franklin Gothic Medium Cond" panose="020B0606030402020204" pitchFamily="34" charset="0"/>
            </a:endParaRPr>
          </a:p>
        </p:txBody>
      </p:sp>
      <p:sp>
        <p:nvSpPr>
          <p:cNvPr id="31" name="Прямоугольник с одним вырезанным углом 30"/>
          <p:cNvSpPr/>
          <p:nvPr/>
        </p:nvSpPr>
        <p:spPr>
          <a:xfrm>
            <a:off x="4805780" y="2042108"/>
            <a:ext cx="4032448" cy="607666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atin typeface="Franklin Gothic Medium Cond" panose="020B0606030402020204" pitchFamily="34" charset="0"/>
              </a:rPr>
              <a:t>2. Не требуется ведения налоговой отчетности. Все документы формируются в мобильном приложении «Мой налог»</a:t>
            </a:r>
            <a:endParaRPr lang="ru-RU" sz="1200" dirty="0">
              <a:latin typeface="Franklin Gothic Medium Cond" panose="020B0606030402020204" pitchFamily="34" charset="0"/>
            </a:endParaRPr>
          </a:p>
        </p:txBody>
      </p:sp>
      <p:sp>
        <p:nvSpPr>
          <p:cNvPr id="37" name="Прямоугольник с одним вырезанным углом 36"/>
          <p:cNvSpPr/>
          <p:nvPr/>
        </p:nvSpPr>
        <p:spPr>
          <a:xfrm>
            <a:off x="4805780" y="2700042"/>
            <a:ext cx="4032448" cy="607666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atin typeface="Franklin Gothic Medium Cond" panose="020B0606030402020204" pitchFamily="34" charset="0"/>
              </a:rPr>
              <a:t>3. Нельзя нанимать работников</a:t>
            </a:r>
            <a:endParaRPr lang="ru-RU" sz="1200" dirty="0">
              <a:latin typeface="Franklin Gothic Medium Cond" panose="020B0606030402020204" pitchFamily="34" charset="0"/>
            </a:endParaRPr>
          </a:p>
        </p:txBody>
      </p:sp>
      <p:sp>
        <p:nvSpPr>
          <p:cNvPr id="38" name="Прямоугольник с одним вырезанным углом 37"/>
          <p:cNvSpPr/>
          <p:nvPr/>
        </p:nvSpPr>
        <p:spPr>
          <a:xfrm>
            <a:off x="4805780" y="3365870"/>
            <a:ext cx="4032448" cy="720080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atin typeface="Franklin Gothic Medium Cond" panose="020B0606030402020204" pitchFamily="34" charset="0"/>
              </a:rPr>
              <a:t>4. Налоговая ставка: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Franklin Gothic Medium Cond" panose="020B0606030402020204" pitchFamily="34" charset="0"/>
              </a:rPr>
              <a:t>6% от выручки при работе с юридическими лицами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Franklin Gothic Medium Cond" panose="020B0606030402020204" pitchFamily="34" charset="0"/>
              </a:rPr>
              <a:t>4% от выручки при работе с физическими лицами </a:t>
            </a:r>
            <a:endParaRPr lang="ru-RU" sz="1200" dirty="0">
              <a:latin typeface="Franklin Gothic Medium Cond" panose="020B0606030402020204" pitchFamily="34" charset="0"/>
            </a:endParaRPr>
          </a:p>
        </p:txBody>
      </p:sp>
      <p:sp>
        <p:nvSpPr>
          <p:cNvPr id="42" name="Прямоугольник с одним вырезанным углом 41"/>
          <p:cNvSpPr/>
          <p:nvPr/>
        </p:nvSpPr>
        <p:spPr>
          <a:xfrm>
            <a:off x="4806764" y="4139218"/>
            <a:ext cx="4032448" cy="607666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latin typeface="Franklin Gothic Medium Cond" panose="020B0606030402020204" pitchFamily="34" charset="0"/>
              </a:rPr>
              <a:t>5</a:t>
            </a:r>
            <a:r>
              <a:rPr lang="ru-RU" sz="1200" dirty="0" smtClean="0">
                <a:latin typeface="Franklin Gothic Medium Cond" panose="020B0606030402020204" pitchFamily="34" charset="0"/>
              </a:rPr>
              <a:t>. Максимальный предел доходов : 2,4 миллиона рублей в год</a:t>
            </a:r>
            <a:endParaRPr lang="ru-RU" sz="1200" dirty="0">
              <a:latin typeface="Franklin Gothic Medium Cond" panose="020B0606030402020204" pitchFamily="34" charset="0"/>
            </a:endParaRPr>
          </a:p>
        </p:txBody>
      </p:sp>
      <p:sp>
        <p:nvSpPr>
          <p:cNvPr id="43" name="Прямоугольник с одним вырезанным углом 42"/>
          <p:cNvSpPr/>
          <p:nvPr/>
        </p:nvSpPr>
        <p:spPr>
          <a:xfrm>
            <a:off x="4805780" y="4805046"/>
            <a:ext cx="4032448" cy="1504274"/>
          </a:xfrm>
          <a:prstGeom prst="snip1Rect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atin typeface="Franklin Gothic Medium Cond" panose="020B0606030402020204" pitchFamily="34" charset="0"/>
              </a:rPr>
              <a:t>6. Нельзя осуществлять следующие виды деятельности: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Franklin Gothic Medium Cond" panose="020B0606030402020204" pitchFamily="34" charset="0"/>
              </a:rPr>
              <a:t>продавать товары, которые произвел не сам;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Franklin Gothic Medium Cond" panose="020B0606030402020204" pitchFamily="34" charset="0"/>
              </a:rPr>
              <a:t>продавать подакцизные товары (табак, алкоголь, бензин);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Franklin Gothic Medium Cond" panose="020B0606030402020204" pitchFamily="34" charset="0"/>
              </a:rPr>
              <a:t>продавать полезные ископаемые;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Franklin Gothic Medium Cond" panose="020B0606030402020204" pitchFamily="34" charset="0"/>
              </a:rPr>
              <a:t>заниматься доставкой товаров для других компаний;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Franklin Gothic Medium Cond" panose="020B0606030402020204" pitchFamily="34" charset="0"/>
              </a:rPr>
              <a:t>работать по договорам поручения, комиссии и агентским;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Franklin Gothic Medium Cond" panose="020B0606030402020204" pitchFamily="34" charset="0"/>
              </a:rPr>
              <a:t>сдавать в аренду офисные или нежилые помещения</a:t>
            </a:r>
            <a:endParaRPr lang="ru-RU" sz="12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58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1082</Words>
  <Application>Microsoft Office PowerPoint</Application>
  <PresentationFormat>Экран (4:3)</PresentationFormat>
  <Paragraphs>140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Аминов Дмитрий Владимирович</dc:creator>
  <cp:lastModifiedBy>Титова Анна Вячеславовна</cp:lastModifiedBy>
  <cp:revision>46</cp:revision>
  <cp:lastPrinted>2022-01-21T13:24:05Z</cp:lastPrinted>
  <dcterms:created xsi:type="dcterms:W3CDTF">2021-02-15T05:02:47Z</dcterms:created>
  <dcterms:modified xsi:type="dcterms:W3CDTF">2022-01-21T14:03:36Z</dcterms:modified>
</cp:coreProperties>
</file>