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sldIdLst>
    <p:sldId id="271" r:id="rId2"/>
    <p:sldId id="261" r:id="rId3"/>
    <p:sldId id="262" r:id="rId4"/>
    <p:sldId id="263" r:id="rId5"/>
    <p:sldId id="264" r:id="rId6"/>
    <p:sldId id="268" r:id="rId7"/>
    <p:sldId id="273" r:id="rId8"/>
    <p:sldId id="272" r:id="rId9"/>
    <p:sldId id="265" r:id="rId10"/>
    <p:sldId id="274" r:id="rId11"/>
    <p:sldId id="275" r:id="rId12"/>
    <p:sldId id="278" r:id="rId13"/>
    <p:sldId id="279" r:id="rId14"/>
    <p:sldId id="280" r:id="rId15"/>
    <p:sldId id="281" r:id="rId16"/>
    <p:sldId id="282" r:id="rId17"/>
    <p:sldId id="286" r:id="rId18"/>
    <p:sldId id="283" r:id="rId19"/>
    <p:sldId id="284" r:id="rId20"/>
    <p:sldId id="287" r:id="rId21"/>
    <p:sldId id="270" r:id="rId22"/>
    <p:sldId id="276" r:id="rId23"/>
    <p:sldId id="26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97" autoAdjust="0"/>
    <p:restoredTop sz="94660"/>
  </p:normalViewPr>
  <p:slideViewPr>
    <p:cSldViewPr>
      <p:cViewPr>
        <p:scale>
          <a:sx n="80" d="100"/>
          <a:sy n="80" d="100"/>
        </p:scale>
        <p:origin x="-642" y="-1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0E8DCD36-684A-4E4E-9F00-9B8772D5CAD9}"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0E8DCD36-684A-4E4E-9F00-9B8772D5CAD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6266EF6-588D-4718-B0E5-C45A2E8DC38D}" type="datetimeFigureOut">
              <a:rPr lang="ru-RU" smtClean="0"/>
              <a:pPr/>
              <a:t>12.08.2021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E8DCD36-684A-4E4E-9F00-9B8772D5CAD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6266EF6-588D-4718-B0E5-C45A2E8DC38D}" type="datetimeFigureOut">
              <a:rPr lang="ru-RU" smtClean="0"/>
              <a:pPr/>
              <a:t>12.08.2021</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E8DCD36-684A-4E4E-9F00-9B8772D5CAD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2924944"/>
            <a:ext cx="8686800" cy="2404864"/>
          </a:xfrm>
        </p:spPr>
        <p:txBody>
          <a:bodyPr>
            <a:normAutofit fontScale="85000" lnSpcReduction="10000"/>
          </a:bodyPr>
          <a:lstStyle/>
          <a:p>
            <a:pPr algn="ctr">
              <a:buNone/>
            </a:pPr>
            <a:r>
              <a:rPr lang="ru-RU" sz="3000" b="1" dirty="0" smtClean="0">
                <a:solidFill>
                  <a:schemeClr val="accent1">
                    <a:lumMod val="75000"/>
                  </a:schemeClr>
                </a:solidFill>
              </a:rPr>
              <a:t>Положение об инициативных проектах, утверждено </a:t>
            </a:r>
          </a:p>
          <a:p>
            <a:pPr algn="ctr">
              <a:buNone/>
            </a:pPr>
            <a:r>
              <a:rPr lang="ru-RU" sz="3000" b="1" dirty="0" smtClean="0">
                <a:solidFill>
                  <a:schemeClr val="accent1">
                    <a:lumMod val="75000"/>
                  </a:schemeClr>
                </a:solidFill>
              </a:rPr>
              <a:t>Решением Муниципального Совета </a:t>
            </a:r>
          </a:p>
          <a:p>
            <a:pPr algn="ctr">
              <a:buNone/>
            </a:pPr>
            <a:r>
              <a:rPr lang="ru-RU" sz="3000" b="1" dirty="0" smtClean="0">
                <a:solidFill>
                  <a:schemeClr val="accent1">
                    <a:lumMod val="75000"/>
                  </a:schemeClr>
                </a:solidFill>
              </a:rPr>
              <a:t>Ярославского муниципального района</a:t>
            </a:r>
          </a:p>
          <a:p>
            <a:pPr algn="ctr">
              <a:buNone/>
            </a:pPr>
            <a:r>
              <a:rPr lang="ru-RU" sz="3000" b="1" dirty="0" smtClean="0">
                <a:solidFill>
                  <a:schemeClr val="accent1">
                    <a:lumMod val="75000"/>
                  </a:schemeClr>
                </a:solidFill>
              </a:rPr>
              <a:t> от 01.03.2021 № 10 </a:t>
            </a:r>
          </a:p>
          <a:p>
            <a:pPr algn="ctr">
              <a:buNone/>
            </a:pPr>
            <a:r>
              <a:rPr lang="ru-RU" sz="3000" b="1" dirty="0" smtClean="0">
                <a:solidFill>
                  <a:schemeClr val="accent1">
                    <a:lumMod val="75000"/>
                  </a:schemeClr>
                </a:solidFill>
              </a:rPr>
              <a:t>«Об инициативных проектах»</a:t>
            </a:r>
          </a:p>
        </p:txBody>
      </p:sp>
      <p:pic>
        <p:nvPicPr>
          <p:cNvPr id="23554" name="Picture 2" descr="https://yamo.adm.yar.ru/upload/coats/user/gerbyarnew.png"/>
          <p:cNvPicPr>
            <a:picLocks noChangeAspect="1" noChangeArrowheads="1"/>
          </p:cNvPicPr>
          <p:nvPr/>
        </p:nvPicPr>
        <p:blipFill>
          <a:blip r:embed="rId2" cstate="print"/>
          <a:srcRect/>
          <a:stretch>
            <a:fillRect/>
          </a:stretch>
        </p:blipFill>
        <p:spPr bwMode="auto">
          <a:xfrm>
            <a:off x="395536" y="908720"/>
            <a:ext cx="1152128" cy="148624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760680"/>
          </a:xfrm>
        </p:spPr>
        <p:txBody>
          <a:bodyPr>
            <a:normAutofit fontScale="70000" lnSpcReduction="20000"/>
          </a:bodyPr>
          <a:lstStyle/>
          <a:p>
            <a:pPr marL="82550" indent="452438">
              <a:buNone/>
            </a:pPr>
            <a:r>
              <a:rPr lang="ru-RU" u="sng" dirty="0" smtClean="0">
                <a:solidFill>
                  <a:schemeClr val="accent1">
                    <a:lumMod val="50000"/>
                  </a:schemeClr>
                </a:solidFill>
              </a:rPr>
              <a:t>Решение об отказе в поддержке инициативного проекта </a:t>
            </a:r>
            <a:r>
              <a:rPr lang="ru-RU" dirty="0" smtClean="0">
                <a:solidFill>
                  <a:schemeClr val="accent1">
                    <a:lumMod val="50000"/>
                  </a:schemeClr>
                </a:solidFill>
              </a:rPr>
              <a:t>и его возвращении инициаторам проекта Администрация ЯМР принимает в следующих случаях:</a:t>
            </a:r>
          </a:p>
          <a:p>
            <a:pPr marL="82550" indent="452438">
              <a:spcBef>
                <a:spcPts val="1200"/>
              </a:spcBef>
              <a:buNone/>
            </a:pPr>
            <a:r>
              <a:rPr lang="ru-RU" dirty="0" smtClean="0">
                <a:solidFill>
                  <a:schemeClr val="accent1">
                    <a:lumMod val="50000"/>
                  </a:schemeClr>
                </a:solidFill>
              </a:rPr>
              <a:t>1) несоблюдение установленного порядка внесения инициативного проекта и его рассмотрения;</a:t>
            </a:r>
          </a:p>
          <a:p>
            <a:pPr marL="82550" indent="452438">
              <a:spcBef>
                <a:spcPts val="1200"/>
              </a:spcBef>
              <a:buNone/>
            </a:pPr>
            <a:r>
              <a:rPr lang="ru-RU" dirty="0" smtClean="0">
                <a:solidFill>
                  <a:schemeClr val="accent1">
                    <a:lumMod val="50000"/>
                  </a:schemeClr>
                </a:solidFill>
              </a:rPr>
              <a:t>2) несоответствие инициативного проекта требованиям федеральных законов и иных нормативных правовых актов Российской Федерации, законов и иных нормативных правовых актов субъектов Российской Федерации, Уставу Ярославского муниципального района, иным муниципальным правовым актам Ярославского муниципального района;</a:t>
            </a:r>
          </a:p>
          <a:p>
            <a:pPr marL="82550" indent="452438">
              <a:spcBef>
                <a:spcPts val="1200"/>
              </a:spcBef>
              <a:buNone/>
            </a:pPr>
            <a:r>
              <a:rPr lang="ru-RU" dirty="0" smtClean="0">
                <a:solidFill>
                  <a:schemeClr val="accent1">
                    <a:lumMod val="50000"/>
                  </a:schemeClr>
                </a:solidFill>
              </a:rPr>
              <a:t>3) невозможность реализации инициативного проекта ввиду отсутствия у органов местного самоуправления Ярославского муниципального района необходимых полномочий и прав;</a:t>
            </a:r>
          </a:p>
          <a:p>
            <a:pPr marL="82550" indent="452438">
              <a:spcBef>
                <a:spcPts val="1200"/>
              </a:spcBef>
              <a:buNone/>
            </a:pPr>
            <a:r>
              <a:rPr lang="ru-RU" dirty="0" smtClean="0">
                <a:solidFill>
                  <a:schemeClr val="accent1">
                    <a:lumMod val="50000"/>
                  </a:schemeClr>
                </a:solidFill>
              </a:rPr>
              <a:t>4) отсутствие средств районного бюджета в объеме средств, необходимом для реализации инициативного проекта, источником формирования которых не являются инициативные платежи;</a:t>
            </a:r>
          </a:p>
          <a:p>
            <a:pPr marL="82550" indent="452438">
              <a:spcBef>
                <a:spcPts val="1200"/>
              </a:spcBef>
              <a:buNone/>
            </a:pPr>
            <a:r>
              <a:rPr lang="ru-RU" dirty="0" smtClean="0">
                <a:solidFill>
                  <a:schemeClr val="accent1">
                    <a:lumMod val="50000"/>
                  </a:schemeClr>
                </a:solidFill>
              </a:rPr>
              <a:t>5) наличие возможности решения описанной в инициативном проекте проблемы более эффективным способом. </a:t>
            </a:r>
            <a:endParaRPr lang="ru-RU" dirty="0">
              <a:solidFill>
                <a:schemeClr val="accent1">
                  <a:lumMod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500" dirty="0" smtClean="0">
                <a:solidFill>
                  <a:schemeClr val="accent1">
                    <a:lumMod val="75000"/>
                  </a:schemeClr>
                </a:solidFill>
              </a:rPr>
              <a:t>Конкурсная комиссия</a:t>
            </a:r>
          </a:p>
        </p:txBody>
      </p:sp>
      <p:sp>
        <p:nvSpPr>
          <p:cNvPr id="3" name="Содержимое 2"/>
          <p:cNvSpPr>
            <a:spLocks noGrp="1"/>
          </p:cNvSpPr>
          <p:nvPr>
            <p:ph idx="1"/>
          </p:nvPr>
        </p:nvSpPr>
        <p:spPr>
          <a:xfrm>
            <a:off x="395536" y="620688"/>
            <a:ext cx="8568952" cy="4709160"/>
          </a:xfrm>
        </p:spPr>
        <p:txBody>
          <a:bodyPr>
            <a:noAutofit/>
          </a:bodyPr>
          <a:lstStyle/>
          <a:p>
            <a:pPr marL="82550" indent="368300">
              <a:buNone/>
            </a:pPr>
            <a:r>
              <a:rPr lang="ru-RU" sz="1900" dirty="0" smtClean="0">
                <a:solidFill>
                  <a:schemeClr val="accent1">
                    <a:lumMod val="50000"/>
                  </a:schemeClr>
                </a:solidFill>
              </a:rPr>
              <a:t>В состав Конкурсной комиссии входит 20 человек  (утверждается постановлением Администрации ЯМР). Половина от общего числа членов Конкурсной комиссии назначается на основе предложений Муниципального Совета ЯМР.</a:t>
            </a:r>
          </a:p>
          <a:p>
            <a:pPr marL="82550" indent="368300">
              <a:buNone/>
            </a:pPr>
            <a:r>
              <a:rPr lang="ru-RU" sz="1900" dirty="0" smtClean="0">
                <a:solidFill>
                  <a:schemeClr val="accent1">
                    <a:lumMod val="50000"/>
                  </a:schemeClr>
                </a:solidFill>
              </a:rPr>
              <a:t>По предложению Муниципального Совета ЯМР в состав Конкурсной комиссии включаются представители от каждого из поселений ЯМР, представитель Муниципального Совета ЯМР и представитель Общественной палаты ЯМР.</a:t>
            </a:r>
          </a:p>
          <a:p>
            <a:pPr marL="82550" indent="368300">
              <a:buNone/>
            </a:pPr>
            <a:r>
              <a:rPr lang="ru-RU" sz="1900" dirty="0" smtClean="0">
                <a:solidFill>
                  <a:schemeClr val="accent1">
                    <a:lumMod val="50000"/>
                  </a:schemeClr>
                </a:solidFill>
              </a:rPr>
              <a:t>В состав Конкурсной комиссии также включаются Глава Ярославского муниципального района и (или) определенные им заместитель (заместители) Главы Администрации ЯМР, руководитель уполномоченного органа, представитель финансового органа ЯМР, представители ответственных исполнителей инициативных проектов, муниципальных предприятий и учреждений ЯМР, представители общественности Ярославского муниципального района.</a:t>
            </a:r>
          </a:p>
          <a:p>
            <a:pPr marL="82550" indent="368300">
              <a:buNone/>
            </a:pPr>
            <a:r>
              <a:rPr lang="ru-RU" sz="1900" dirty="0" smtClean="0">
                <a:solidFill>
                  <a:schemeClr val="accent1">
                    <a:lumMod val="50000"/>
                  </a:schemeClr>
                </a:solidFill>
              </a:rPr>
              <a:t>В заседаниях Конкурсной комиссии вправе участвовать приглашённые лица, не являющиеся членами Конкурсной комиссии. Инициаторы проектов и их представители вправе принять участие в заседании Конкурсной комиссии в качестве приглашённых лиц с изложением своей позиции по соответствующему инициативному проекту.</a:t>
            </a:r>
          </a:p>
          <a:p>
            <a:pPr marL="82550" indent="368300">
              <a:buNone/>
            </a:pPr>
            <a:endParaRPr lang="ru-RU"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Критерии оценки инициативных проектов</a:t>
            </a:r>
            <a:endParaRPr lang="ru-RU" sz="2500" dirty="0" smtClean="0">
              <a:solidFill>
                <a:schemeClr val="accent1">
                  <a:lumMod val="75000"/>
                </a:schemeClr>
              </a:solidFill>
            </a:endParaRPr>
          </a:p>
        </p:txBody>
      </p:sp>
      <p:graphicFrame>
        <p:nvGraphicFramePr>
          <p:cNvPr id="5" name="Таблица 4"/>
          <p:cNvGraphicFramePr>
            <a:graphicFrameLocks noGrp="1"/>
          </p:cNvGraphicFramePr>
          <p:nvPr/>
        </p:nvGraphicFramePr>
        <p:xfrm>
          <a:off x="179512" y="620689"/>
          <a:ext cx="8784975" cy="5040602"/>
        </p:xfrm>
        <a:graphic>
          <a:graphicData uri="http://schemas.openxmlformats.org/drawingml/2006/table">
            <a:tbl>
              <a:tblPr/>
              <a:tblGrid>
                <a:gridCol w="648072"/>
                <a:gridCol w="3651467"/>
                <a:gridCol w="2829253"/>
                <a:gridCol w="1656183"/>
              </a:tblGrid>
              <a:tr h="936103">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 критерия</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5000"/>
                        </a:lnSpc>
                        <a:spcAft>
                          <a:spcPts val="0"/>
                        </a:spcAft>
                      </a:pPr>
                      <a:r>
                        <a:rPr lang="ru-RU" sz="1500">
                          <a:solidFill>
                            <a:schemeClr val="accent1">
                              <a:lumMod val="50000"/>
                            </a:schemeClr>
                          </a:solidFill>
                          <a:latin typeface="Times New Roman"/>
                          <a:ea typeface="Calibri"/>
                          <a:cs typeface="Times New Roman"/>
                        </a:rPr>
                        <a:t>Наименование критерия/группы критериев</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Баллы по критерию</a:t>
                      </a:r>
                      <a:r>
                        <a:rPr lang="ru-RU" sz="1500" baseline="30000" dirty="0">
                          <a:solidFill>
                            <a:schemeClr val="accent1">
                              <a:lumMod val="50000"/>
                            </a:schemeClr>
                          </a:solidFill>
                          <a:latin typeface="Times New Roman"/>
                          <a:ea typeface="Calibri"/>
                          <a:cs typeface="Times New Roman"/>
                        </a:rPr>
                        <a:t>1</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3644">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1. </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5000"/>
                        </a:lnSpc>
                        <a:spcAft>
                          <a:spcPts val="0"/>
                        </a:spcAft>
                      </a:pPr>
                      <a:r>
                        <a:rPr lang="ru-RU" sz="1500">
                          <a:solidFill>
                            <a:schemeClr val="accent1">
                              <a:lumMod val="50000"/>
                            </a:schemeClr>
                          </a:solidFill>
                          <a:latin typeface="Times New Roman"/>
                          <a:ea typeface="Calibri"/>
                          <a:cs typeface="Times New Roman"/>
                        </a:rPr>
                        <a:t>Критерии прохождения конкурсного отбора, (ПКОк)</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902500">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1.1.</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5000"/>
                        </a:lnSpc>
                        <a:spcAft>
                          <a:spcPts val="0"/>
                        </a:spcAft>
                      </a:pPr>
                      <a:r>
                        <a:rPr lang="ru-RU" sz="1500">
                          <a:solidFill>
                            <a:schemeClr val="accent1">
                              <a:lumMod val="50000"/>
                            </a:schemeClr>
                          </a:solidFill>
                          <a:latin typeface="Times New Roman"/>
                          <a:ea typeface="Calibri"/>
                          <a:cs typeface="Times New Roman"/>
                        </a:rPr>
                        <a:t>Реализация инициативного проекта предусматривает проведение мероприятий, создание (реконструкцию), ремонт, благоустройство объектов, служащих исключительно интересам:</a:t>
                      </a:r>
                      <a:endParaRPr lang="ru-RU" sz="1500">
                        <a:solidFill>
                          <a:schemeClr val="accent1">
                            <a:lumMod val="50000"/>
                          </a:schemeClr>
                        </a:solidFill>
                        <a:latin typeface="Times New Roman"/>
                        <a:ea typeface="Times New Roman"/>
                        <a:cs typeface="Times New Roman"/>
                      </a:endParaRPr>
                    </a:p>
                    <a:p>
                      <a:pPr>
                        <a:lnSpc>
                          <a:spcPct val="105000"/>
                        </a:lnSpc>
                        <a:spcAft>
                          <a:spcPts val="0"/>
                        </a:spcAft>
                      </a:pPr>
                      <a:r>
                        <a:rPr lang="ru-RU" sz="1500">
                          <a:solidFill>
                            <a:schemeClr val="accent1">
                              <a:lumMod val="50000"/>
                            </a:schemeClr>
                          </a:solidFill>
                          <a:latin typeface="Times New Roman"/>
                          <a:ea typeface="Calibri"/>
                          <a:cs typeface="Times New Roman"/>
                        </a:rPr>
                        <a:t>частной коммерческой деятельности (частные предприятия, бары, рестораны и т.д.);</a:t>
                      </a:r>
                      <a:endParaRPr lang="ru-RU" sz="1500">
                        <a:solidFill>
                          <a:schemeClr val="accent1">
                            <a:lumMod val="50000"/>
                          </a:schemeClr>
                        </a:solidFill>
                        <a:latin typeface="Times New Roman"/>
                        <a:ea typeface="Times New Roman"/>
                        <a:cs typeface="Times New Roman"/>
                      </a:endParaRPr>
                    </a:p>
                    <a:p>
                      <a:pPr>
                        <a:lnSpc>
                          <a:spcPct val="105000"/>
                        </a:lnSpc>
                        <a:spcAft>
                          <a:spcPts val="0"/>
                        </a:spcAft>
                      </a:pPr>
                      <a:r>
                        <a:rPr lang="ru-RU" sz="1500">
                          <a:solidFill>
                            <a:schemeClr val="accent1">
                              <a:lumMod val="50000"/>
                            </a:schemeClr>
                          </a:solidFill>
                          <a:latin typeface="Times New Roman"/>
                          <a:ea typeface="Calibri"/>
                          <a:cs typeface="Times New Roman"/>
                        </a:rPr>
                        <a:t>религиозных организаций (церквей, мечетей и т.д.);</a:t>
                      </a:r>
                      <a:endParaRPr lang="ru-RU" sz="1500">
                        <a:solidFill>
                          <a:schemeClr val="accent1">
                            <a:lumMod val="50000"/>
                          </a:schemeClr>
                        </a:solidFill>
                        <a:latin typeface="Times New Roman"/>
                        <a:ea typeface="Times New Roman"/>
                        <a:cs typeface="Times New Roman"/>
                      </a:endParaRPr>
                    </a:p>
                    <a:p>
                      <a:pPr>
                        <a:lnSpc>
                          <a:spcPct val="105000"/>
                        </a:lnSpc>
                        <a:spcAft>
                          <a:spcPts val="0"/>
                        </a:spcAft>
                      </a:pPr>
                      <a:r>
                        <a:rPr lang="ru-RU" sz="1500">
                          <a:solidFill>
                            <a:schemeClr val="accent1">
                              <a:lumMod val="50000"/>
                            </a:schemeClr>
                          </a:solidFill>
                          <a:latin typeface="Times New Roman"/>
                          <a:ea typeface="Calibri"/>
                          <a:cs typeface="Times New Roman"/>
                        </a:rPr>
                        <a:t>отдельных этнических групп</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196821">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 </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500">
                          <a:solidFill>
                            <a:schemeClr val="accent1">
                              <a:lumMod val="50000"/>
                            </a:schemeClr>
                          </a:solidFill>
                          <a:latin typeface="Times New Roman"/>
                          <a:ea typeface="Calibri"/>
                          <a:cs typeface="Times New Roman"/>
                        </a:rPr>
                        <a:t>да</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0</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21">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 </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500">
                          <a:solidFill>
                            <a:schemeClr val="accent1">
                              <a:lumMod val="50000"/>
                            </a:schemeClr>
                          </a:solidFill>
                          <a:latin typeface="Times New Roman"/>
                          <a:ea typeface="Calibri"/>
                          <a:cs typeface="Times New Roman"/>
                        </a:rPr>
                        <a:t>нет</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500">
                          <a:solidFill>
                            <a:schemeClr val="accent1">
                              <a:lumMod val="50000"/>
                            </a:schemeClr>
                          </a:solidFill>
                          <a:latin typeface="Times New Roman"/>
                          <a:ea typeface="Calibri"/>
                          <a:cs typeface="Times New Roman"/>
                        </a:rPr>
                        <a:t>1</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0465">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1.2.</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5000"/>
                        </a:lnSpc>
                        <a:spcAft>
                          <a:spcPts val="0"/>
                        </a:spcAft>
                      </a:pPr>
                      <a:r>
                        <a:rPr lang="ru-RU" sz="1500">
                          <a:solidFill>
                            <a:schemeClr val="accent1">
                              <a:lumMod val="50000"/>
                            </a:schemeClr>
                          </a:solidFill>
                          <a:latin typeface="Times New Roman"/>
                          <a:ea typeface="Calibri"/>
                          <a:cs typeface="Times New Roman"/>
                        </a:rPr>
                        <a:t>Сумма бюджетных средств Ярославского муниципального района превышает </a:t>
                      </a:r>
                      <a:endParaRPr lang="ru-RU" sz="1500">
                        <a:solidFill>
                          <a:schemeClr val="accent1">
                            <a:lumMod val="50000"/>
                          </a:schemeClr>
                        </a:solidFill>
                        <a:latin typeface="Times New Roman"/>
                        <a:ea typeface="Times New Roman"/>
                        <a:cs typeface="Times New Roman"/>
                      </a:endParaRPr>
                    </a:p>
                    <a:p>
                      <a:pPr>
                        <a:lnSpc>
                          <a:spcPct val="105000"/>
                        </a:lnSpc>
                        <a:spcAft>
                          <a:spcPts val="0"/>
                        </a:spcAft>
                      </a:pPr>
                      <a:r>
                        <a:rPr lang="ru-RU" sz="1500">
                          <a:solidFill>
                            <a:schemeClr val="accent1">
                              <a:lumMod val="50000"/>
                            </a:schemeClr>
                          </a:solidFill>
                          <a:latin typeface="Times New Roman"/>
                          <a:ea typeface="Calibri"/>
                          <a:cs typeface="Times New Roman"/>
                        </a:rPr>
                        <a:t>1 500 тыс. руб.</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196821">
                <a:tc>
                  <a:txBody>
                    <a:bodyPr/>
                    <a:lstStyle/>
                    <a:p>
                      <a:pPr algn="ctr">
                        <a:lnSpc>
                          <a:spcPct val="105000"/>
                        </a:lnSpc>
                        <a:spcAft>
                          <a:spcPts val="0"/>
                        </a:spcAft>
                      </a:pPr>
                      <a:endParaRPr lang="ru-RU" sz="1500" dirty="0">
                        <a:solidFill>
                          <a:schemeClr val="accent1">
                            <a:lumMod val="50000"/>
                          </a:schemeClr>
                        </a:solidFill>
                        <a:latin typeface="Times New Roman"/>
                        <a:ea typeface="Calibri"/>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500">
                          <a:solidFill>
                            <a:schemeClr val="accent1">
                              <a:lumMod val="50000"/>
                            </a:schemeClr>
                          </a:solidFill>
                          <a:latin typeface="Times New Roman"/>
                          <a:ea typeface="Calibri"/>
                          <a:cs typeface="Times New Roman"/>
                        </a:rPr>
                        <a:t>да</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0</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821">
                <a:tc>
                  <a:txBody>
                    <a:bodyPr/>
                    <a:lstStyle/>
                    <a:p>
                      <a:pPr algn="ctr">
                        <a:lnSpc>
                          <a:spcPct val="105000"/>
                        </a:lnSpc>
                        <a:spcAft>
                          <a:spcPts val="0"/>
                        </a:spcAft>
                      </a:pPr>
                      <a:endParaRPr lang="ru-RU" sz="1500" dirty="0">
                        <a:solidFill>
                          <a:schemeClr val="accent1">
                            <a:lumMod val="50000"/>
                          </a:schemeClr>
                        </a:solidFill>
                        <a:latin typeface="Times New Roman"/>
                        <a:ea typeface="Calibri"/>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500">
                          <a:solidFill>
                            <a:schemeClr val="accent1">
                              <a:lumMod val="50000"/>
                            </a:schemeClr>
                          </a:solidFill>
                          <a:latin typeface="Times New Roman"/>
                          <a:ea typeface="Calibri"/>
                          <a:cs typeface="Times New Roman"/>
                        </a:rPr>
                        <a:t>нет</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500">
                          <a:solidFill>
                            <a:schemeClr val="accent1">
                              <a:lumMod val="50000"/>
                            </a:schemeClr>
                          </a:solidFill>
                          <a:latin typeface="Times New Roman"/>
                          <a:ea typeface="Calibri"/>
                          <a:cs typeface="Times New Roman"/>
                        </a:rPr>
                        <a:t>1</a:t>
                      </a:r>
                      <a:endParaRPr lang="ru-RU" sz="150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87288">
                <a:tc gridSpan="2">
                  <a:txBody>
                    <a:bodyPr/>
                    <a:lstStyle/>
                    <a:p>
                      <a:pPr>
                        <a:lnSpc>
                          <a:spcPct val="105000"/>
                        </a:lnSpc>
                        <a:spcAft>
                          <a:spcPts val="0"/>
                        </a:spcAft>
                      </a:pPr>
                      <a:r>
                        <a:rPr lang="ru-RU" sz="1500" dirty="0">
                          <a:solidFill>
                            <a:schemeClr val="accent1">
                              <a:lumMod val="50000"/>
                            </a:schemeClr>
                          </a:solidFill>
                          <a:latin typeface="Times New Roman"/>
                          <a:ea typeface="Calibri"/>
                          <a:cs typeface="Times New Roman"/>
                        </a:rPr>
                        <a:t>Итог «Критерии прохождения конкурсного отбора»:</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ctr">
                        <a:lnSpc>
                          <a:spcPct val="105000"/>
                        </a:lnSpc>
                        <a:spcAft>
                          <a:spcPts val="0"/>
                        </a:spcAft>
                      </a:pPr>
                      <a:r>
                        <a:rPr lang="ru-RU" sz="1500" dirty="0">
                          <a:solidFill>
                            <a:schemeClr val="accent1">
                              <a:lumMod val="50000"/>
                            </a:schemeClr>
                          </a:solidFill>
                          <a:latin typeface="Times New Roman"/>
                          <a:ea typeface="Calibri"/>
                          <a:cs typeface="Times New Roman"/>
                        </a:rPr>
                        <a:t>произведение баллов, присвоенных проекту по каждому из критериев, входящих в группу «Критерии прохождения конкурсного отбора проекта»</a:t>
                      </a:r>
                      <a:endParaRPr lang="ru-RU" sz="1500" dirty="0">
                        <a:solidFill>
                          <a:schemeClr val="accent1">
                            <a:lumMod val="50000"/>
                          </a:schemeClr>
                        </a:solidFill>
                        <a:latin typeface="Times New Roman"/>
                        <a:ea typeface="Times New Roman"/>
                        <a:cs typeface="Times New Roman"/>
                      </a:endParaRPr>
                    </a:p>
                  </a:txBody>
                  <a:tcPr marL="52225" marR="5222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Критерии оценки инициативных проектов</a:t>
            </a:r>
            <a:endParaRPr lang="ru-RU" sz="2500" dirty="0" smtClean="0">
              <a:solidFill>
                <a:schemeClr val="accent1">
                  <a:lumMod val="75000"/>
                </a:schemeClr>
              </a:solidFill>
            </a:endParaRPr>
          </a:p>
        </p:txBody>
      </p:sp>
      <p:graphicFrame>
        <p:nvGraphicFramePr>
          <p:cNvPr id="4" name="Таблица 3"/>
          <p:cNvGraphicFramePr>
            <a:graphicFrameLocks noGrp="1"/>
          </p:cNvGraphicFramePr>
          <p:nvPr/>
        </p:nvGraphicFramePr>
        <p:xfrm>
          <a:off x="107503" y="620688"/>
          <a:ext cx="8928993" cy="6306046"/>
        </p:xfrm>
        <a:graphic>
          <a:graphicData uri="http://schemas.openxmlformats.org/drawingml/2006/table">
            <a:tbl>
              <a:tblPr/>
              <a:tblGrid>
                <a:gridCol w="1008113"/>
                <a:gridCol w="6545815"/>
                <a:gridCol w="1375065"/>
              </a:tblGrid>
              <a:tr h="38366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критерия</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Наименование критерия/группы критериев</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Баллы по критерию</a:t>
                      </a:r>
                      <a:r>
                        <a:rPr lang="ru-RU" sz="1400" baseline="300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83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Рейтинговые критерии, (Рк)</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9376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Эффективность реализации инициативного проекта:</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8685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2.1.1.</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Общественная полезность реализации инициативного проекта:</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93792">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проект оценивается как имеющий высокую социальную, культурную, досуговую и иную общественную полезность для жителей Ярославского муниципального района:</a:t>
                      </a:r>
                      <a:endParaRPr lang="ru-RU" sz="1400">
                        <a:solidFill>
                          <a:schemeClr val="accent1">
                            <a:lumMod val="50000"/>
                          </a:schemeClr>
                        </a:solidFill>
                        <a:latin typeface="Times New Roman"/>
                        <a:ea typeface="Times New Roman"/>
                        <a:cs typeface="Times New Roman"/>
                      </a:endParaRPr>
                    </a:p>
                    <a:p>
                      <a:pPr algn="just">
                        <a:lnSpc>
                          <a:spcPct val="105000"/>
                        </a:lnSpc>
                        <a:spcAft>
                          <a:spcPts val="0"/>
                        </a:spcAft>
                      </a:pPr>
                      <a:r>
                        <a:rPr lang="ru-RU" sz="1400">
                          <a:solidFill>
                            <a:schemeClr val="accent1">
                              <a:lumMod val="50000"/>
                            </a:schemeClr>
                          </a:solidFill>
                          <a:latin typeface="Times New Roman"/>
                          <a:ea typeface="Calibri"/>
                          <a:cs typeface="Times New Roman"/>
                        </a:rPr>
                        <a:t>способствует формированию активной гражданской позиции, здоровому образу жизни, направлен на воспитание нравственности, толерантности, других социально значимых качеств (мероприятия, акции, форумы);</a:t>
                      </a:r>
                      <a:endParaRPr lang="ru-RU" sz="1400">
                        <a:solidFill>
                          <a:schemeClr val="accent1">
                            <a:lumMod val="50000"/>
                          </a:schemeClr>
                        </a:solidFill>
                        <a:latin typeface="Times New Roman"/>
                        <a:ea typeface="Times New Roman"/>
                        <a:cs typeface="Times New Roman"/>
                      </a:endParaRPr>
                    </a:p>
                    <a:p>
                      <a:pPr algn="just">
                        <a:lnSpc>
                          <a:spcPct val="105000"/>
                        </a:lnSpc>
                        <a:spcAft>
                          <a:spcPts val="0"/>
                        </a:spcAft>
                      </a:pPr>
                      <a:r>
                        <a:rPr lang="ru-RU" sz="1400">
                          <a:solidFill>
                            <a:schemeClr val="accent1">
                              <a:lumMod val="50000"/>
                            </a:schemeClr>
                          </a:solidFill>
                          <a:latin typeface="Times New Roman"/>
                          <a:ea typeface="Calibri"/>
                          <a:cs typeface="Times New Roman"/>
                        </a:rPr>
                        <a:t>направлен на создание, развитие, укрепление материально-технической база и ремонт объектов в соответствии с полномочиями ЯМР по решению вопросов местного значения;</a:t>
                      </a:r>
                      <a:endParaRPr lang="ru-RU" sz="1400">
                        <a:solidFill>
                          <a:schemeClr val="accent1">
                            <a:lumMod val="50000"/>
                          </a:schemeClr>
                        </a:solidFill>
                        <a:latin typeface="Times New Roman"/>
                        <a:ea typeface="Times New Roman"/>
                        <a:cs typeface="Times New Roman"/>
                      </a:endParaRPr>
                    </a:p>
                    <a:p>
                      <a:pPr algn="just">
                        <a:lnSpc>
                          <a:spcPct val="105000"/>
                        </a:lnSpc>
                        <a:spcAft>
                          <a:spcPts val="0"/>
                        </a:spcAft>
                      </a:pPr>
                      <a:r>
                        <a:rPr lang="ru-RU" sz="1400">
                          <a:solidFill>
                            <a:schemeClr val="accent1">
                              <a:lumMod val="50000"/>
                            </a:schemeClr>
                          </a:solidFill>
                          <a:latin typeface="Times New Roman"/>
                          <a:ea typeface="Calibri"/>
                          <a:cs typeface="Times New Roman"/>
                        </a:rPr>
                        <a:t>направлен на строительство (реконструкцию), капитальный ремонт и ремонт автомобильных дорог местного значения</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83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проект оценивается как не имеющий общественной полезности</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19183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2.1.2.</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Актуальность (острота) проблемы:</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732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очень высокая - проблема оценивается населением как критическая, решение проблемы необходимо для поддержания и сохранения условий жизнеобеспечения населения</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366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высокая – проблема оценивается населением значительной, отсутствие её решения будет негативно сказываться на качестве жизни</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8366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средняя - проблема оценивается населением в качестве актуальной, </a:t>
                      </a:r>
                      <a:endParaRPr lang="ru-RU" sz="1400">
                        <a:solidFill>
                          <a:schemeClr val="accent1">
                            <a:lumMod val="50000"/>
                          </a:schemeClr>
                        </a:solidFill>
                        <a:latin typeface="Times New Roman"/>
                        <a:ea typeface="Times New Roman"/>
                        <a:cs typeface="Times New Roman"/>
                      </a:endParaRPr>
                    </a:p>
                    <a:p>
                      <a:pPr algn="just">
                        <a:lnSpc>
                          <a:spcPct val="105000"/>
                        </a:lnSpc>
                        <a:spcAft>
                          <a:spcPts val="0"/>
                        </a:spcAft>
                      </a:pPr>
                      <a:r>
                        <a:rPr lang="ru-RU" sz="1400">
                          <a:solidFill>
                            <a:schemeClr val="accent1">
                              <a:lumMod val="50000"/>
                            </a:schemeClr>
                          </a:solidFill>
                          <a:latin typeface="Times New Roman"/>
                          <a:ea typeface="Calibri"/>
                          <a:cs typeface="Times New Roman"/>
                        </a:rPr>
                        <a:t>её решение может привести к улучшению качества жизни</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8366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dirty="0">
                          <a:solidFill>
                            <a:schemeClr val="accent1">
                              <a:lumMod val="50000"/>
                            </a:schemeClr>
                          </a:solidFill>
                          <a:latin typeface="Times New Roman"/>
                          <a:ea typeface="Calibri"/>
                          <a:cs typeface="Times New Roman"/>
                        </a:rPr>
                        <a:t>низкая - не оценивается населением в качестве актуальной, её решение не ведёт к улучшению качества жизни</a:t>
                      </a:r>
                      <a:endParaRPr lang="ru-RU" sz="1400" dirty="0">
                        <a:solidFill>
                          <a:schemeClr val="accent1">
                            <a:lumMod val="50000"/>
                          </a:schemeClr>
                        </a:solidFill>
                        <a:latin typeface="Times New Roman"/>
                        <a:ea typeface="Times New Roman"/>
                        <a:cs typeface="Times New Roman"/>
                      </a:endParaRPr>
                    </a:p>
                  </a:txBody>
                  <a:tcPr marL="53050" marR="53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Критерии оценки инициативных проектов</a:t>
            </a:r>
            <a:endParaRPr lang="ru-RU" sz="2500" dirty="0" smtClean="0">
              <a:solidFill>
                <a:schemeClr val="accent1">
                  <a:lumMod val="75000"/>
                </a:schemeClr>
              </a:solidFill>
            </a:endParaRPr>
          </a:p>
        </p:txBody>
      </p:sp>
      <p:graphicFrame>
        <p:nvGraphicFramePr>
          <p:cNvPr id="5" name="Таблица 4"/>
          <p:cNvGraphicFramePr>
            <a:graphicFrameLocks noGrp="1"/>
          </p:cNvGraphicFramePr>
          <p:nvPr/>
        </p:nvGraphicFramePr>
        <p:xfrm>
          <a:off x="0" y="692696"/>
          <a:ext cx="9144000" cy="5976666"/>
        </p:xfrm>
        <a:graphic>
          <a:graphicData uri="http://schemas.openxmlformats.org/drawingml/2006/table">
            <a:tbl>
              <a:tblPr/>
              <a:tblGrid>
                <a:gridCol w="1115616"/>
                <a:gridCol w="5798140"/>
                <a:gridCol w="2230244"/>
              </a:tblGrid>
              <a:tr h="3828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критерия</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Наименование критерия/группы критериев</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Баллы по критерию</a:t>
                      </a:r>
                      <a:r>
                        <a:rPr lang="ru-RU" sz="1400" baseline="300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28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2.1.3.</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Количество прямых благополучателей от реализации инициативного проекта:</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138644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501 человека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1 - 10</a:t>
                      </a:r>
                      <a:endParaRPr lang="ru-RU" sz="1400">
                        <a:solidFill>
                          <a:schemeClr val="accent1">
                            <a:lumMod val="50000"/>
                          </a:schemeClr>
                        </a:solidFill>
                        <a:latin typeface="Times New Roman"/>
                        <a:ea typeface="Times New Roman"/>
                        <a:cs typeface="Times New Roman"/>
                      </a:endParaRPr>
                    </a:p>
                    <a:p>
                      <a:pPr algn="ctr">
                        <a:lnSpc>
                          <a:spcPct val="105000"/>
                        </a:lnSpc>
                        <a:spcAft>
                          <a:spcPts val="0"/>
                        </a:spcAft>
                      </a:pPr>
                      <a:r>
                        <a:rPr lang="ru-RU" sz="1400">
                          <a:solidFill>
                            <a:schemeClr val="accent1">
                              <a:lumMod val="50000"/>
                            </a:schemeClr>
                          </a:solidFill>
                          <a:latin typeface="Times New Roman"/>
                          <a:ea typeface="Calibri"/>
                          <a:cs typeface="Times New Roman"/>
                        </a:rPr>
                        <a:t>(определяется как среднее арифметическое от суммы баллов, присвоенных членами Конкурсной комиссии)</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251 до 500 человек включительно</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51 до 250 человек включительно</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до 50 человек включительно</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10</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149">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2.1.4.</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Стоимость инициативного проекта в расчёте на одного прямого благополучателя:</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8</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92">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до 250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92">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250 рублей до 500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18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500 рублей до 750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750 рублей до 1000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1000 рублей до 1500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3</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1500 рублей до 2000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2000 рублей до 2500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2500 рублей до 3000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3000 рублей до 3500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13</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10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3500 рублей</a:t>
                      </a:r>
                      <a:endParaRPr lang="ru-RU" sz="140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11</a:t>
                      </a:r>
                      <a:endParaRPr lang="ru-RU" sz="1400" dirty="0">
                        <a:solidFill>
                          <a:schemeClr val="accent1">
                            <a:lumMod val="50000"/>
                          </a:schemeClr>
                        </a:solidFill>
                        <a:latin typeface="Times New Roman"/>
                        <a:ea typeface="Times New Roman"/>
                        <a:cs typeface="Times New Roman"/>
                      </a:endParaRPr>
                    </a:p>
                  </a:txBody>
                  <a:tcPr marL="46450" marR="46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Критерии оценки инициативных проектов</a:t>
            </a:r>
            <a:endParaRPr lang="ru-RU" sz="2500" dirty="0" smtClean="0">
              <a:solidFill>
                <a:schemeClr val="accent1">
                  <a:lumMod val="75000"/>
                </a:schemeClr>
              </a:solidFill>
            </a:endParaRPr>
          </a:p>
        </p:txBody>
      </p:sp>
      <p:graphicFrame>
        <p:nvGraphicFramePr>
          <p:cNvPr id="4" name="Таблица 3"/>
          <p:cNvGraphicFramePr>
            <a:graphicFrameLocks noGrp="1"/>
          </p:cNvGraphicFramePr>
          <p:nvPr/>
        </p:nvGraphicFramePr>
        <p:xfrm>
          <a:off x="107504" y="548683"/>
          <a:ext cx="9036496" cy="6120670"/>
        </p:xfrm>
        <a:graphic>
          <a:graphicData uri="http://schemas.openxmlformats.org/drawingml/2006/table">
            <a:tbl>
              <a:tblPr/>
              <a:tblGrid>
                <a:gridCol w="1152128"/>
                <a:gridCol w="6492748"/>
                <a:gridCol w="1391620"/>
              </a:tblGrid>
              <a:tr h="467744">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критерия</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Наименование критерия/группы критериев</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Баллы по критерию</a:t>
                      </a:r>
                      <a:r>
                        <a:rPr lang="ru-RU" sz="1400" baseline="300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61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2.1.5.</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Необходимость осуществления дополнительных бюджетных расходов в последующих периодах в целях содержания (поддержания) результатов инициативного проекта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9</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нет</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8</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7</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2.1.6.</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Срок реализации инициативного проекта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6</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до 1 календарного года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более 1 календарного года до 2 календарных лет</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более 2 календарных лет до 3 календарных лет</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3</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более 3 календарных лет</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30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2.1.7.</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«Срок жизни» результатов инициативного проекта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более 5 лет</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3 до 5 лет включительно</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 до 3 лет включительно</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до 1 года включительно</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2.2.</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Оригинальность, инновационность инициативного проекта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3</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33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2.2.1.</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Оригинальность, необычность идеи инициативного проекта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нет</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467744">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2.2.2.</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Использование инновационных технологий, новых технических решений</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да</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3</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387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нет</a:t>
                      </a:r>
                      <a:endParaRPr lang="ru-RU" sz="140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2</a:t>
                      </a:r>
                      <a:endParaRPr lang="ru-RU" sz="1400" dirty="0">
                        <a:solidFill>
                          <a:schemeClr val="accent1">
                            <a:lumMod val="50000"/>
                          </a:schemeClr>
                        </a:solidFill>
                        <a:latin typeface="Times New Roman"/>
                        <a:ea typeface="Times New Roman"/>
                        <a:cs typeface="Times New Roman"/>
                      </a:endParaRPr>
                    </a:p>
                  </a:txBody>
                  <a:tcPr marL="57627" marR="576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Критерии оценки инициативных проектов</a:t>
            </a:r>
            <a:endParaRPr lang="ru-RU" sz="2500" dirty="0" smtClean="0">
              <a:solidFill>
                <a:schemeClr val="accent1">
                  <a:lumMod val="75000"/>
                </a:schemeClr>
              </a:solidFill>
            </a:endParaRPr>
          </a:p>
        </p:txBody>
      </p:sp>
      <p:graphicFrame>
        <p:nvGraphicFramePr>
          <p:cNvPr id="4" name="Таблица 3"/>
          <p:cNvGraphicFramePr>
            <a:graphicFrameLocks noGrp="1"/>
          </p:cNvGraphicFramePr>
          <p:nvPr/>
        </p:nvGraphicFramePr>
        <p:xfrm>
          <a:off x="179512" y="692696"/>
          <a:ext cx="8784976" cy="5377230"/>
        </p:xfrm>
        <a:graphic>
          <a:graphicData uri="http://schemas.openxmlformats.org/drawingml/2006/table">
            <a:tbl>
              <a:tblPr/>
              <a:tblGrid>
                <a:gridCol w="1152128"/>
                <a:gridCol w="6279962"/>
                <a:gridCol w="1352886"/>
              </a:tblGrid>
              <a:tr h="491431">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 критерия</a:t>
                      </a:r>
                      <a:endParaRPr lang="ru-RU" sz="1400" dirty="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Наименование критерия/группы критериев</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Баллы по критерию</a:t>
                      </a:r>
                      <a:r>
                        <a:rPr lang="ru-RU" sz="1400" baseline="300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1431">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2.3.</a:t>
                      </a:r>
                      <a:endParaRPr lang="ru-RU" sz="1400" dirty="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Качество подготовки документов для участия в конкурсном отборе инициативного проекта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17336">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2.3.1.</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Наличие приложенной к заявке проектно-сметной (сметной) документации (по строительству (реконструкции), капитальному ремонту, ремонту объектов, а также наличие коммерческих предложений по на приобретение товаров, работ , услуг (не менее 3)</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6004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да или необходимость в проектно-сметной (сметной) документации отсутствует</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45716">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нет</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716">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2.3.2.</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Наличие приложенных к заявке презентационных материалов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864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7082">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нет</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099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2.4.</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Участие общественности в подготовке и реализации инициативного проекта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4264">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2.4.1.</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Уровень софинансирования инициативного проекта гражданами</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87383">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21 %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5611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16 % до 20 %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10</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716">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11 % до 15 %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965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6 % до 10 %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45716">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до 5 % от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3</a:t>
                      </a:r>
                      <a:endParaRPr lang="ru-RU" sz="1400" dirty="0">
                        <a:solidFill>
                          <a:schemeClr val="accent1">
                            <a:lumMod val="50000"/>
                          </a:schemeClr>
                        </a:solidFill>
                        <a:latin typeface="Times New Roman"/>
                        <a:ea typeface="Times New Roman"/>
                        <a:cs typeface="Times New Roman"/>
                      </a:endParaRPr>
                    </a:p>
                  </a:txBody>
                  <a:tcPr marL="60801" marR="608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Критерии оценки инициативных проектов</a:t>
            </a:r>
            <a:endParaRPr lang="ru-RU" sz="2500" dirty="0" smtClean="0">
              <a:solidFill>
                <a:schemeClr val="accent1">
                  <a:lumMod val="75000"/>
                </a:schemeClr>
              </a:solidFill>
            </a:endParaRPr>
          </a:p>
        </p:txBody>
      </p:sp>
      <p:graphicFrame>
        <p:nvGraphicFramePr>
          <p:cNvPr id="3" name="Таблица 2"/>
          <p:cNvGraphicFramePr>
            <a:graphicFrameLocks noGrp="1"/>
          </p:cNvGraphicFramePr>
          <p:nvPr/>
        </p:nvGraphicFramePr>
        <p:xfrm>
          <a:off x="179512" y="548683"/>
          <a:ext cx="8856984" cy="6120678"/>
        </p:xfrm>
        <a:graphic>
          <a:graphicData uri="http://schemas.openxmlformats.org/drawingml/2006/table">
            <a:tbl>
              <a:tblPr/>
              <a:tblGrid>
                <a:gridCol w="1008112"/>
                <a:gridCol w="6484896"/>
                <a:gridCol w="1363976"/>
              </a:tblGrid>
              <a:tr h="504917">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критерия</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Наименование критерия/группы критериев</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Баллы по критерию</a:t>
                      </a:r>
                      <a:r>
                        <a:rPr lang="ru-RU" sz="1400" baseline="300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9834">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2.4.2.</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Уровень софинансирования инициативного проекта юридическими лицами, в том числе социально-ориентированными некоммерческими организациями и индивидуальными предпринимателями</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0</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7375">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от 21 % стоимости инициативного проекта или софинансирование социально-ориентированными некоммерческими организациями от 5% стоимости инициативного проекта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2668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16 % до 20 %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5245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11% до 15 %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45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6 % до 10 %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45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до 5 % от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3</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2292">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2.4.3.</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5000"/>
                        </a:lnSpc>
                        <a:spcAft>
                          <a:spcPts val="0"/>
                        </a:spcAft>
                      </a:pPr>
                      <a:r>
                        <a:rPr lang="ru-RU" sz="1400">
                          <a:solidFill>
                            <a:schemeClr val="accent1">
                              <a:lumMod val="50000"/>
                            </a:schemeClr>
                          </a:solidFill>
                          <a:latin typeface="Times New Roman"/>
                          <a:ea typeface="Calibri"/>
                          <a:cs typeface="Times New Roman"/>
                        </a:rPr>
                        <a:t>Уровень имущественного и (или) трудового участия граждан в реализации инициативного проекта (определяется на основании локальных сметных расчетов и документов, подтверждающих стоимость имущественного или трудового участия)</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681">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21 %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150">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16 % до 20 %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25245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11 % до 15 %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45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6 % до 10 %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458">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до 5 % от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3</a:t>
                      </a:r>
                      <a:endParaRPr lang="ru-RU" sz="1400" dirty="0">
                        <a:solidFill>
                          <a:schemeClr val="accent1">
                            <a:lumMod val="50000"/>
                          </a:schemeClr>
                        </a:solidFill>
                        <a:latin typeface="Times New Roman"/>
                        <a:ea typeface="Times New Roman"/>
                        <a:cs typeface="Times New Roman"/>
                      </a:endParaRPr>
                    </a:p>
                  </a:txBody>
                  <a:tcPr marL="62470" marR="6247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Критерии оценки инициативных проектов</a:t>
            </a:r>
            <a:endParaRPr lang="ru-RU" sz="2500" dirty="0" smtClean="0">
              <a:solidFill>
                <a:schemeClr val="accent1">
                  <a:lumMod val="75000"/>
                </a:schemeClr>
              </a:solidFill>
            </a:endParaRPr>
          </a:p>
        </p:txBody>
      </p:sp>
      <p:graphicFrame>
        <p:nvGraphicFramePr>
          <p:cNvPr id="4" name="Таблица 3"/>
          <p:cNvGraphicFramePr>
            <a:graphicFrameLocks noGrp="1"/>
          </p:cNvGraphicFramePr>
          <p:nvPr/>
        </p:nvGraphicFramePr>
        <p:xfrm>
          <a:off x="107503" y="620686"/>
          <a:ext cx="8928992" cy="6002233"/>
        </p:xfrm>
        <a:graphic>
          <a:graphicData uri="http://schemas.openxmlformats.org/drawingml/2006/table">
            <a:tbl>
              <a:tblPr/>
              <a:tblGrid>
                <a:gridCol w="640362"/>
                <a:gridCol w="1879919"/>
                <a:gridCol w="5448670"/>
                <a:gridCol w="960041"/>
              </a:tblGrid>
              <a:tr h="576066">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 критерия</a:t>
                      </a: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Наименование критерия/группы критериев</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Баллы по критерию</a:t>
                      </a:r>
                      <a:r>
                        <a:rPr lang="ru-RU" sz="1400" baseline="300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0113">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2.4.4.</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05000"/>
                        </a:lnSpc>
                        <a:spcAft>
                          <a:spcPts val="0"/>
                        </a:spcAft>
                      </a:pPr>
                      <a:r>
                        <a:rPr lang="ru-RU" sz="1400" dirty="0">
                          <a:solidFill>
                            <a:schemeClr val="accent1">
                              <a:lumMod val="50000"/>
                            </a:schemeClr>
                          </a:solidFill>
                          <a:latin typeface="Times New Roman"/>
                          <a:ea typeface="Calibri"/>
                          <a:cs typeface="Times New Roman"/>
                        </a:rPr>
                        <a:t>Уровень имущественного и (или) трудового участия юридических лиц, в том числе социально-ориентированных некоммерческих организаций и индивидуальных предпринимателей в реализации инициативного проекта (определяется на основании локальных сметных расчетов и документов, подтверждающих стоимость имущественного или трудового участия)</a:t>
                      </a: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9576">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21% стоимости проекта или трудовое участие социально-ориентированных некоммерческих организаций от 5%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9859">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16 % до 20 %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189859">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11 % до 15 %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5</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9859">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от 6 % до 10 %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9859">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до 5 % от стоимости инициативного проекта</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3</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9859">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2.4.5.</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05000"/>
                        </a:lnSpc>
                        <a:spcAft>
                          <a:spcPts val="0"/>
                        </a:spcAft>
                      </a:pPr>
                      <a:r>
                        <a:rPr lang="ru-RU" sz="1400">
                          <a:solidFill>
                            <a:schemeClr val="accent1">
                              <a:lumMod val="50000"/>
                            </a:schemeClr>
                          </a:solidFill>
                          <a:latin typeface="Times New Roman"/>
                          <a:ea typeface="Calibri"/>
                          <a:cs typeface="Times New Roman"/>
                        </a:rPr>
                        <a:t>Уровень поддержки инициативного проекта населением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2</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636">
                <a:tc>
                  <a:txBody>
                    <a:bodyPr/>
                    <a:lstStyle/>
                    <a:p>
                      <a:pPr algn="ctr">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spcAft>
                          <a:spcPts val="0"/>
                        </a:spcAft>
                      </a:pPr>
                      <a:r>
                        <a:rPr lang="ru-RU" sz="1400">
                          <a:solidFill>
                            <a:schemeClr val="accent1">
                              <a:lumMod val="50000"/>
                            </a:schemeClr>
                          </a:solidFill>
                          <a:latin typeface="Times New Roman"/>
                          <a:ea typeface="Calibri"/>
                          <a:cs typeface="Times New Roman"/>
                        </a:rPr>
                        <a:t>от 16 % численности населения поселения, на территории которого реализуется инициативный проект</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1</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636">
                <a:tc>
                  <a:txBody>
                    <a:bodyPr/>
                    <a:lstStyle/>
                    <a:p>
                      <a:pPr algn="ctr">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spcAft>
                          <a:spcPts val="0"/>
                        </a:spcAft>
                      </a:pPr>
                      <a:r>
                        <a:rPr lang="ru-RU" sz="1400">
                          <a:solidFill>
                            <a:schemeClr val="accent1">
                              <a:lumMod val="50000"/>
                            </a:schemeClr>
                          </a:solidFill>
                          <a:latin typeface="Times New Roman"/>
                          <a:ea typeface="Calibri"/>
                          <a:cs typeface="Times New Roman"/>
                        </a:rPr>
                        <a:t>от 11 % до 15 % численности населения поселения, на территории которого реализуется инициативный проект</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r>
              <a:tr h="361636">
                <a:tc>
                  <a:txBody>
                    <a:bodyPr/>
                    <a:lstStyle/>
                    <a:p>
                      <a:pPr algn="ctr">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ru-RU" sz="1400">
                          <a:solidFill>
                            <a:schemeClr val="accent1">
                              <a:lumMod val="50000"/>
                            </a:schemeClr>
                          </a:solidFill>
                          <a:latin typeface="Times New Roman"/>
                          <a:ea typeface="Calibri"/>
                          <a:cs typeface="Times New Roman"/>
                        </a:rPr>
                        <a:t>от 6 % до 10 % численности населения поселения, на территории которого реализуется инициативный проект</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5</a:t>
                      </a: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636">
                <a:tc>
                  <a:txBody>
                    <a:bodyPr/>
                    <a:lstStyle/>
                    <a:p>
                      <a:pPr algn="ctr">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ru-RU" sz="1400">
                          <a:solidFill>
                            <a:schemeClr val="accent1">
                              <a:lumMod val="50000"/>
                            </a:schemeClr>
                          </a:solidFill>
                          <a:latin typeface="Times New Roman"/>
                          <a:ea typeface="Calibri"/>
                          <a:cs typeface="Times New Roman"/>
                        </a:rPr>
                        <a:t>от 1 % до 5 % численности населения поселения, на территории которого реализуется инициативный проект</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a:solidFill>
                            <a:schemeClr val="accent1">
                              <a:lumMod val="50000"/>
                            </a:schemeClr>
                          </a:solidFill>
                          <a:latin typeface="Times New Roman"/>
                          <a:ea typeface="Calibri"/>
                          <a:cs typeface="Times New Roman"/>
                        </a:rPr>
                        <a:t>4</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636">
                <a:tc>
                  <a:txBody>
                    <a:bodyPr/>
                    <a:lstStyle/>
                    <a:p>
                      <a:pPr algn="ctr">
                        <a:spcAft>
                          <a:spcPts val="0"/>
                        </a:spcAft>
                      </a:pPr>
                      <a:r>
                        <a:rPr lang="ru-RU" sz="1400">
                          <a:solidFill>
                            <a:schemeClr val="accent1">
                              <a:lumMod val="50000"/>
                            </a:schemeClr>
                          </a:solidFill>
                          <a:latin typeface="Times New Roman"/>
                          <a:ea typeface="Calibri"/>
                          <a:cs typeface="Times New Roman"/>
                        </a:rPr>
                        <a:t> </a:t>
                      </a:r>
                      <a:endParaRPr lang="ru-RU" sz="140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ru-RU" sz="1400" dirty="0">
                          <a:solidFill>
                            <a:schemeClr val="accent1">
                              <a:lumMod val="50000"/>
                            </a:schemeClr>
                          </a:solidFill>
                          <a:latin typeface="Times New Roman"/>
                          <a:ea typeface="Calibri"/>
                          <a:cs typeface="Times New Roman"/>
                        </a:rPr>
                        <a:t>до 1% численности населения поселения, на территории которого реализуется инициативный проект</a:t>
                      </a: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05000"/>
                        </a:lnSpc>
                        <a:spcAft>
                          <a:spcPts val="0"/>
                        </a:spcAft>
                      </a:pPr>
                      <a:r>
                        <a:rPr lang="ru-RU" sz="1400" dirty="0">
                          <a:solidFill>
                            <a:schemeClr val="accent1">
                              <a:lumMod val="50000"/>
                            </a:schemeClr>
                          </a:solidFill>
                          <a:latin typeface="Times New Roman"/>
                          <a:ea typeface="Calibri"/>
                          <a:cs typeface="Times New Roman"/>
                        </a:rPr>
                        <a:t>3</a:t>
                      </a: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1636">
                <a:tc gridSpan="2">
                  <a:txBody>
                    <a:bodyPr/>
                    <a:lstStyle/>
                    <a:p>
                      <a:pPr algn="just">
                        <a:spcAft>
                          <a:spcPts val="0"/>
                        </a:spcAft>
                      </a:pPr>
                      <a:r>
                        <a:rPr lang="ru-RU" sz="1400" dirty="0" smtClean="0">
                          <a:solidFill>
                            <a:schemeClr val="accent1">
                              <a:lumMod val="50000"/>
                            </a:schemeClr>
                          </a:solidFill>
                          <a:ea typeface="Calibri"/>
                          <a:cs typeface="Times New Roman"/>
                        </a:rPr>
                        <a:t>Итог «Рейтинговые критерии»</a:t>
                      </a: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spcAft>
                          <a:spcPts val="0"/>
                        </a:spcAft>
                      </a:pP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ru-RU" sz="1400" dirty="0" smtClean="0">
                          <a:solidFill>
                            <a:schemeClr val="accent1">
                              <a:lumMod val="50000"/>
                            </a:schemeClr>
                          </a:solidFill>
                          <a:ea typeface="Calibri"/>
                          <a:cs typeface="Times New Roman"/>
                        </a:rPr>
                        <a:t>сумма баллов, присвоенных инициативному проекту по каждому из критериев, входящих в группу «Критерии прохождения конкурсного отбора»</a:t>
                      </a: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5000"/>
                        </a:lnSpc>
                        <a:spcAft>
                          <a:spcPts val="0"/>
                        </a:spcAft>
                      </a:pPr>
                      <a:endParaRPr lang="ru-RU" sz="1400" dirty="0">
                        <a:solidFill>
                          <a:schemeClr val="accent1">
                            <a:lumMod val="50000"/>
                          </a:schemeClr>
                        </a:solidFill>
                        <a:latin typeface="Times New Roman"/>
                        <a:ea typeface="Times New Roman"/>
                        <a:cs typeface="Times New Roman"/>
                      </a:endParaRPr>
                    </a:p>
                  </a:txBody>
                  <a:tcPr marL="46980" marR="469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Оценка инициативных проектов</a:t>
            </a:r>
            <a:endParaRPr lang="ru-RU" sz="2500" dirty="0" smtClean="0">
              <a:solidFill>
                <a:schemeClr val="accent1">
                  <a:lumMod val="75000"/>
                </a:schemeClr>
              </a:solidFill>
            </a:endParaRPr>
          </a:p>
        </p:txBody>
      </p:sp>
      <p:sp>
        <p:nvSpPr>
          <p:cNvPr id="37889" name="Rectangle 1"/>
          <p:cNvSpPr>
            <a:spLocks noChangeArrowheads="1"/>
          </p:cNvSpPr>
          <p:nvPr/>
        </p:nvSpPr>
        <p:spPr bwMode="auto">
          <a:xfrm>
            <a:off x="179512" y="843826"/>
            <a:ext cx="8784976" cy="49090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0850" algn="just" fontAlgn="base">
              <a:spcBef>
                <a:spcPts val="600"/>
              </a:spcBef>
              <a:spcAft>
                <a:spcPct val="0"/>
              </a:spcAft>
              <a:tabLst>
                <a:tab pos="450850" algn="l"/>
              </a:tabLst>
            </a:pPr>
            <a:r>
              <a:rPr kumimoji="0" lang="ru-RU" b="0" i="0" u="none" strike="noStrike" cap="none" normalizeH="0" baseline="0" dirty="0" smtClean="0">
                <a:ln>
                  <a:noFill/>
                </a:ln>
                <a:solidFill>
                  <a:schemeClr val="accent1">
                    <a:lumMod val="50000"/>
                  </a:schemeClr>
                </a:solidFill>
                <a:effectLst/>
                <a:ea typeface="Calibri" pitchFamily="34" charset="0"/>
                <a:cs typeface="Arial" pitchFamily="34" charset="0"/>
              </a:rPr>
              <a:t>1. </a:t>
            </a:r>
            <a:r>
              <a:rPr lang="ru-RU" dirty="0" smtClean="0">
                <a:solidFill>
                  <a:schemeClr val="accent1">
                    <a:lumMod val="50000"/>
                  </a:schemeClr>
                </a:solidFill>
                <a:ea typeface="Calibri"/>
                <a:cs typeface="Times New Roman"/>
              </a:rPr>
              <a:t>Оценка инициативного проекта определяется как среднее арифметическое от суммы баллов «Рейтинговых критериев»</a:t>
            </a:r>
            <a:endParaRPr lang="ru-RU" dirty="0" smtClean="0">
              <a:solidFill>
                <a:schemeClr val="accent1">
                  <a:lumMod val="50000"/>
                </a:schemeClr>
              </a:solidFill>
              <a:ea typeface="Times New Roman"/>
              <a:cs typeface="Times New Roman"/>
            </a:endParaRPr>
          </a:p>
          <a:p>
            <a:pPr marL="0" marR="0" lvl="0" indent="450850" algn="just" defTabSz="914400" rtl="0" eaLnBrk="1" fontAlgn="base" latinLnBrk="0" hangingPunct="1">
              <a:lnSpc>
                <a:spcPct val="100000"/>
              </a:lnSpc>
              <a:spcBef>
                <a:spcPts val="600"/>
              </a:spcBef>
              <a:spcAft>
                <a:spcPct val="0"/>
              </a:spcAft>
              <a:buClrTx/>
              <a:buSzTx/>
              <a:buFontTx/>
              <a:buNone/>
              <a:tabLst>
                <a:tab pos="450850" algn="l"/>
              </a:tabLst>
            </a:pPr>
            <a:r>
              <a:rPr kumimoji="0" lang="ru-RU" b="0" i="0" u="none" strike="noStrike" cap="none" normalizeH="0" baseline="0" dirty="0" smtClean="0">
                <a:ln>
                  <a:noFill/>
                </a:ln>
                <a:solidFill>
                  <a:schemeClr val="accent1">
                    <a:lumMod val="50000"/>
                  </a:schemeClr>
                </a:solidFill>
                <a:effectLst/>
                <a:ea typeface="Calibri" pitchFamily="34" charset="0"/>
                <a:cs typeface="Arial" pitchFamily="34" charset="0"/>
              </a:rPr>
              <a:t>2. Оценка инициативного проекта осуществляется отдельно по каждому инициативному проекту.</a:t>
            </a:r>
            <a:endParaRPr kumimoji="0" lang="ru-RU" b="0" i="0" u="none" strike="noStrike" cap="none" normalizeH="0" baseline="0" dirty="0" smtClean="0">
              <a:ln>
                <a:noFill/>
              </a:ln>
              <a:solidFill>
                <a:schemeClr val="accent1">
                  <a:lumMod val="50000"/>
                </a:schemeClr>
              </a:solidFill>
              <a:effectLst/>
              <a:cs typeface="Arial" pitchFamily="34" charset="0"/>
            </a:endParaRPr>
          </a:p>
          <a:p>
            <a:pPr marL="0" marR="0" lvl="0" indent="450850" algn="just" defTabSz="914400" rtl="0" eaLnBrk="0" fontAlgn="base" latinLnBrk="0" hangingPunct="0">
              <a:lnSpc>
                <a:spcPct val="100000"/>
              </a:lnSpc>
              <a:spcBef>
                <a:spcPts val="600"/>
              </a:spcBef>
              <a:spcAft>
                <a:spcPct val="0"/>
              </a:spcAft>
              <a:buClrTx/>
              <a:buSzTx/>
              <a:buFontTx/>
              <a:buNone/>
              <a:tabLst>
                <a:tab pos="450850" algn="l"/>
              </a:tabLst>
            </a:pPr>
            <a:r>
              <a:rPr kumimoji="0" lang="ru-RU" b="0" i="0" u="none" strike="noStrike" cap="none" normalizeH="0" baseline="0" dirty="0" smtClean="0">
                <a:ln>
                  <a:noFill/>
                </a:ln>
                <a:solidFill>
                  <a:schemeClr val="accent1">
                    <a:lumMod val="50000"/>
                  </a:schemeClr>
                </a:solidFill>
                <a:effectLst/>
                <a:ea typeface="Calibri" pitchFamily="34" charset="0"/>
                <a:cs typeface="Arial" pitchFamily="34" charset="0"/>
              </a:rPr>
              <a:t>3. Оценка инициативного проекта по каждому критерию определяется в баллах.</a:t>
            </a:r>
            <a:endParaRPr kumimoji="0" lang="ru-RU" b="0" i="0" u="none" strike="noStrike" cap="none" normalizeH="0" baseline="0" dirty="0" smtClean="0">
              <a:ln>
                <a:noFill/>
              </a:ln>
              <a:solidFill>
                <a:schemeClr val="accent1">
                  <a:lumMod val="50000"/>
                </a:schemeClr>
              </a:solidFill>
              <a:effectLst/>
              <a:cs typeface="Arial" pitchFamily="34" charset="0"/>
            </a:endParaRPr>
          </a:p>
          <a:p>
            <a:pPr marL="0" marR="0" lvl="0" indent="450850" algn="just" defTabSz="914400" rtl="0" eaLnBrk="0" fontAlgn="base" latinLnBrk="0" hangingPunct="0">
              <a:lnSpc>
                <a:spcPct val="100000"/>
              </a:lnSpc>
              <a:spcBef>
                <a:spcPts val="600"/>
              </a:spcBef>
              <a:spcAft>
                <a:spcPct val="0"/>
              </a:spcAft>
              <a:buClrTx/>
              <a:buSzTx/>
              <a:buFontTx/>
              <a:buNone/>
              <a:tabLst>
                <a:tab pos="450850" algn="l"/>
              </a:tabLst>
            </a:pPr>
            <a:r>
              <a:rPr kumimoji="0" lang="ru-RU" b="0" i="0" u="none" strike="noStrike" cap="none" normalizeH="0" baseline="0" dirty="0" smtClean="0">
                <a:ln>
                  <a:noFill/>
                </a:ln>
                <a:solidFill>
                  <a:schemeClr val="accent1">
                    <a:lumMod val="50000"/>
                  </a:schemeClr>
                </a:solidFill>
                <a:effectLst/>
                <a:ea typeface="Calibri" pitchFamily="34" charset="0"/>
                <a:cs typeface="Arial" pitchFamily="34" charset="0"/>
              </a:rPr>
              <a:t>4. Максимальная итоговая оценка инициативного проекта составляет 100 баллов, минимальная 0.</a:t>
            </a:r>
            <a:endParaRPr kumimoji="0" lang="ru-RU" b="0" i="0" u="none" strike="noStrike" cap="none" normalizeH="0" baseline="0" dirty="0" smtClean="0">
              <a:ln>
                <a:noFill/>
              </a:ln>
              <a:solidFill>
                <a:schemeClr val="accent1">
                  <a:lumMod val="50000"/>
                </a:schemeClr>
              </a:solidFill>
              <a:effectLst/>
              <a:cs typeface="Arial" pitchFamily="34" charset="0"/>
            </a:endParaRPr>
          </a:p>
          <a:p>
            <a:pPr marL="0" marR="0" lvl="0" indent="450850" algn="just" defTabSz="914400" rtl="0" eaLnBrk="0" fontAlgn="base" latinLnBrk="0" hangingPunct="0">
              <a:lnSpc>
                <a:spcPct val="100000"/>
              </a:lnSpc>
              <a:spcBef>
                <a:spcPts val="600"/>
              </a:spcBef>
              <a:spcAft>
                <a:spcPct val="0"/>
              </a:spcAft>
              <a:buClrTx/>
              <a:buSzTx/>
              <a:buFontTx/>
              <a:buNone/>
              <a:tabLst>
                <a:tab pos="450850" algn="l"/>
              </a:tabLst>
            </a:pPr>
            <a:r>
              <a:rPr kumimoji="0" lang="ru-RU" b="0" i="0" u="none" strike="noStrike" cap="none" normalizeH="0" baseline="0" dirty="0" smtClean="0">
                <a:ln>
                  <a:noFill/>
                </a:ln>
                <a:solidFill>
                  <a:schemeClr val="accent1">
                    <a:lumMod val="50000"/>
                  </a:schemeClr>
                </a:solidFill>
                <a:effectLst/>
                <a:ea typeface="Calibri" pitchFamily="34" charset="0"/>
                <a:cs typeface="Arial" pitchFamily="34" charset="0"/>
              </a:rPr>
              <a:t>5. Прошедшими конкурсный отбор считаются инициативные проекты, которые по результатам итоговой оценки набрали 50 и более баллов.</a:t>
            </a:r>
            <a:endParaRPr kumimoji="0" lang="ru-RU" b="0" i="0" u="none" strike="noStrike" cap="none" normalizeH="0" baseline="0" dirty="0" smtClean="0">
              <a:ln>
                <a:noFill/>
              </a:ln>
              <a:solidFill>
                <a:schemeClr val="accent1">
                  <a:lumMod val="50000"/>
                </a:schemeClr>
              </a:solidFill>
              <a:effectLst/>
              <a:cs typeface="Arial" pitchFamily="34" charset="0"/>
            </a:endParaRPr>
          </a:p>
          <a:p>
            <a:pPr marL="0" marR="0" lvl="0" indent="450850" algn="just" defTabSz="914400" rtl="0" eaLnBrk="0" fontAlgn="base" latinLnBrk="0" hangingPunct="0">
              <a:lnSpc>
                <a:spcPct val="100000"/>
              </a:lnSpc>
              <a:spcBef>
                <a:spcPts val="600"/>
              </a:spcBef>
              <a:spcAft>
                <a:spcPct val="0"/>
              </a:spcAft>
              <a:buClrTx/>
              <a:buSzTx/>
              <a:buFontTx/>
              <a:buNone/>
              <a:tabLst>
                <a:tab pos="450850" algn="l"/>
              </a:tabLst>
            </a:pPr>
            <a:r>
              <a:rPr kumimoji="0" lang="ru-RU" b="0" i="0" u="none" strike="noStrike" cap="none" normalizeH="0" baseline="0" dirty="0" smtClean="0">
                <a:ln>
                  <a:noFill/>
                </a:ln>
                <a:solidFill>
                  <a:schemeClr val="accent1">
                    <a:lumMod val="50000"/>
                  </a:schemeClr>
                </a:solidFill>
                <a:effectLst/>
                <a:ea typeface="Calibri" pitchFamily="34" charset="0"/>
                <a:cs typeface="Arial" pitchFamily="34" charset="0"/>
              </a:rPr>
              <a:t>При недостаточности бюджетных ассигнований, предусмотренных в районном бюджете Ярославского муниципального района на реализацию всех инициативных проектов, прошедшими конкурсный отбор считаются инициативные проекты, набравшие наибольшее количество баллов, реализация которых за счёт средств районного бюджета Ярославского муниципального района возможна в пределах объёмов бюджетных ассигнований, предусмотренных в районном бюджете Ярославского муниципального района. </a:t>
            </a:r>
            <a:endParaRPr kumimoji="0" lang="ru-RU" b="0" i="0" u="none" strike="noStrike" cap="none" normalizeH="0" baseline="0" dirty="0" smtClean="0">
              <a:ln>
                <a:noFill/>
              </a:ln>
              <a:solidFill>
                <a:schemeClr val="accent1">
                  <a:lumMod val="50000"/>
                </a:schemeClr>
              </a:solidFill>
              <a:effectLst/>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850106"/>
          </a:xfrm>
        </p:spPr>
        <p:txBody>
          <a:bodyPr>
            <a:normAutofit/>
          </a:bodyPr>
          <a:lstStyle/>
          <a:p>
            <a:r>
              <a:rPr lang="ru-RU" sz="2800" dirty="0" smtClean="0">
                <a:solidFill>
                  <a:schemeClr val="accent1">
                    <a:lumMod val="75000"/>
                  </a:schemeClr>
                </a:solidFill>
              </a:rPr>
              <a:t>Основные понятия</a:t>
            </a:r>
          </a:p>
        </p:txBody>
      </p:sp>
      <p:sp>
        <p:nvSpPr>
          <p:cNvPr id="3" name="Содержимое 2"/>
          <p:cNvSpPr>
            <a:spLocks noGrp="1"/>
          </p:cNvSpPr>
          <p:nvPr>
            <p:ph idx="1"/>
          </p:nvPr>
        </p:nvSpPr>
        <p:spPr>
          <a:xfrm>
            <a:off x="395536" y="980728"/>
            <a:ext cx="8229600" cy="4709160"/>
          </a:xfrm>
        </p:spPr>
        <p:txBody>
          <a:bodyPr>
            <a:noAutofit/>
          </a:bodyPr>
          <a:lstStyle/>
          <a:p>
            <a:pPr marL="180975" indent="-44450">
              <a:buNone/>
            </a:pPr>
            <a:r>
              <a:rPr lang="ru-RU" sz="2100" b="1" dirty="0" smtClean="0">
                <a:solidFill>
                  <a:schemeClr val="accent1">
                    <a:lumMod val="50000"/>
                  </a:schemeClr>
                </a:solidFill>
              </a:rPr>
              <a:t>Инициативный  проект </a:t>
            </a:r>
            <a:r>
              <a:rPr lang="ru-RU" sz="2100" dirty="0" smtClean="0">
                <a:solidFill>
                  <a:schemeClr val="accent1">
                    <a:lumMod val="50000"/>
                  </a:schemeClr>
                </a:solidFill>
              </a:rPr>
              <a:t>- </a:t>
            </a:r>
            <a:r>
              <a:rPr lang="ru-RU" sz="2100" dirty="0" err="1" smtClean="0">
                <a:solidFill>
                  <a:schemeClr val="accent1">
                    <a:lumMod val="50000"/>
                  </a:schemeClr>
                </a:solidFill>
              </a:rPr>
              <a:t>проект</a:t>
            </a:r>
            <a:r>
              <a:rPr lang="ru-RU" sz="2100" dirty="0" smtClean="0">
                <a:solidFill>
                  <a:schemeClr val="accent1">
                    <a:lumMod val="50000"/>
                  </a:schemeClr>
                </a:solidFill>
              </a:rPr>
              <a:t>, разработанный и выдвинутый в соответствии с настоящим Положением инициаторами проекта в целях реализации на территории Ярославского муниципального района либо части его территории мероприятий, имеющих приоритетное значение для жителей Ярославского муниципального района, по решению вопросов местного значения или иных вопросов, право решения которых предоставлено органам местного самоуправления Ярославского муниципального района</a:t>
            </a:r>
          </a:p>
          <a:p>
            <a:pPr marL="180975" indent="-44450">
              <a:spcBef>
                <a:spcPts val="1800"/>
              </a:spcBef>
              <a:buNone/>
            </a:pPr>
            <a:r>
              <a:rPr lang="ru-RU" sz="2100" b="1" dirty="0" smtClean="0">
                <a:solidFill>
                  <a:schemeClr val="accent1">
                    <a:lumMod val="50000"/>
                  </a:schemeClr>
                </a:solidFill>
              </a:rPr>
              <a:t>Инициаторы  проекта </a:t>
            </a:r>
            <a:r>
              <a:rPr lang="ru-RU" sz="2100" dirty="0" smtClean="0">
                <a:solidFill>
                  <a:schemeClr val="accent1">
                    <a:lumMod val="50000"/>
                  </a:schemeClr>
                </a:solidFill>
              </a:rPr>
              <a:t>– инициативная группа численностью не менее десяти граждан, достигших шестнадцатилетнего возраста и проживающих на территории Ярославского муниципального района, органы территориального общественного самоуправления, старосты сельских населенных пунктов</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634082"/>
          </a:xfrm>
        </p:spPr>
        <p:txBody>
          <a:bodyPr>
            <a:normAutofit/>
          </a:bodyPr>
          <a:lstStyle/>
          <a:p>
            <a:r>
              <a:rPr lang="ru-RU" sz="2600" dirty="0" smtClean="0">
                <a:solidFill>
                  <a:schemeClr val="accent1">
                    <a:lumMod val="75000"/>
                  </a:schemeClr>
                </a:solidFill>
              </a:rPr>
              <a:t>Оценка инициативных проектов</a:t>
            </a:r>
            <a:endParaRPr lang="ru-RU" sz="2500" dirty="0" smtClean="0">
              <a:solidFill>
                <a:schemeClr val="accent1">
                  <a:lumMod val="75000"/>
                </a:schemeClr>
              </a:solidFill>
            </a:endParaRPr>
          </a:p>
        </p:txBody>
      </p:sp>
      <p:sp>
        <p:nvSpPr>
          <p:cNvPr id="37889" name="Rectangle 1"/>
          <p:cNvSpPr>
            <a:spLocks noChangeArrowheads="1"/>
          </p:cNvSpPr>
          <p:nvPr/>
        </p:nvSpPr>
        <p:spPr bwMode="auto">
          <a:xfrm>
            <a:off x="179512" y="656302"/>
            <a:ext cx="8784976" cy="62016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2000" dirty="0" smtClean="0">
                <a:solidFill>
                  <a:schemeClr val="accent1">
                    <a:lumMod val="50000"/>
                  </a:schemeClr>
                </a:solidFill>
              </a:rPr>
              <a:t>Итоговая оценка инициативного проекта рассчитывается по следующей формуле:</a:t>
            </a:r>
          </a:p>
          <a:p>
            <a:pPr algn="ctr"/>
            <a:r>
              <a:rPr lang="ru-RU" sz="2200" b="1" dirty="0" smtClean="0">
                <a:solidFill>
                  <a:schemeClr val="accent1">
                    <a:lumMod val="50000"/>
                  </a:schemeClr>
                </a:solidFill>
              </a:rPr>
              <a:t>Ик = (П(</a:t>
            </a:r>
            <a:r>
              <a:rPr lang="ru-RU" sz="2200" b="1" dirty="0" err="1" smtClean="0">
                <a:solidFill>
                  <a:schemeClr val="accent1">
                    <a:lumMod val="50000"/>
                  </a:schemeClr>
                </a:solidFill>
              </a:rPr>
              <a:t>ПКОкi</a:t>
            </a:r>
            <a:r>
              <a:rPr lang="ru-RU" sz="2200" b="1" dirty="0" smtClean="0">
                <a:solidFill>
                  <a:schemeClr val="accent1">
                    <a:lumMod val="50000"/>
                  </a:schemeClr>
                </a:solidFill>
              </a:rPr>
              <a:t>)) </a:t>
            </a:r>
            <a:r>
              <a:rPr lang="ru-RU" sz="2200" b="1" dirty="0" err="1" smtClean="0">
                <a:solidFill>
                  <a:schemeClr val="accent1">
                    <a:lumMod val="50000"/>
                  </a:schemeClr>
                </a:solidFill>
              </a:rPr>
              <a:t>х</a:t>
            </a:r>
            <a:r>
              <a:rPr lang="ru-RU" sz="2200" b="1" dirty="0" smtClean="0">
                <a:solidFill>
                  <a:schemeClr val="accent1">
                    <a:lumMod val="50000"/>
                  </a:schemeClr>
                </a:solidFill>
              </a:rPr>
              <a:t> (∑(</a:t>
            </a:r>
            <a:r>
              <a:rPr lang="ru-RU" sz="2200" b="1" dirty="0" err="1" smtClean="0">
                <a:solidFill>
                  <a:schemeClr val="accent1">
                    <a:lumMod val="50000"/>
                  </a:schemeClr>
                </a:solidFill>
              </a:rPr>
              <a:t>Ркg</a:t>
            </a:r>
            <a:r>
              <a:rPr lang="ru-RU" sz="2200" b="1" dirty="0" smtClean="0">
                <a:solidFill>
                  <a:schemeClr val="accent1">
                    <a:lumMod val="50000"/>
                  </a:schemeClr>
                </a:solidFill>
              </a:rPr>
              <a:t>))</a:t>
            </a:r>
          </a:p>
          <a:p>
            <a:endParaRPr lang="ru-RU" sz="2000" dirty="0" smtClean="0">
              <a:solidFill>
                <a:schemeClr val="accent1">
                  <a:lumMod val="50000"/>
                </a:schemeClr>
              </a:solidFill>
            </a:endParaRPr>
          </a:p>
          <a:p>
            <a:r>
              <a:rPr lang="ru-RU" sz="2000" dirty="0" smtClean="0">
                <a:solidFill>
                  <a:schemeClr val="accent1">
                    <a:lumMod val="50000"/>
                  </a:schemeClr>
                </a:solidFill>
              </a:rPr>
              <a:t>где:</a:t>
            </a:r>
          </a:p>
          <a:p>
            <a:pPr>
              <a:spcBef>
                <a:spcPts val="600"/>
              </a:spcBef>
            </a:pPr>
            <a:r>
              <a:rPr lang="ru-RU" sz="2000" dirty="0" smtClean="0">
                <a:solidFill>
                  <a:schemeClr val="accent1">
                    <a:lumMod val="50000"/>
                  </a:schemeClr>
                </a:solidFill>
              </a:rPr>
              <a:t>Ик - итоговая оценка инициативного проекта, рассчитанная с учётом выполнения критериев, указанных в приложении 2 к настоящему Порядку;</a:t>
            </a:r>
          </a:p>
          <a:p>
            <a:pPr>
              <a:spcBef>
                <a:spcPts val="600"/>
              </a:spcBef>
            </a:pPr>
            <a:r>
              <a:rPr lang="ru-RU" sz="2000" dirty="0" err="1" smtClean="0">
                <a:solidFill>
                  <a:schemeClr val="accent1">
                    <a:lumMod val="50000"/>
                  </a:schemeClr>
                </a:solidFill>
              </a:rPr>
              <a:t>ki</a:t>
            </a:r>
            <a:r>
              <a:rPr lang="ru-RU" sz="2000" dirty="0" smtClean="0">
                <a:solidFill>
                  <a:schemeClr val="accent1">
                    <a:lumMod val="50000"/>
                  </a:schemeClr>
                </a:solidFill>
              </a:rPr>
              <a:t> - множество критериев, входящих группу «Общие критерии», указанные в приложении 2 к настоящему Порядку.</a:t>
            </a:r>
          </a:p>
          <a:p>
            <a:pPr>
              <a:spcBef>
                <a:spcPts val="600"/>
              </a:spcBef>
            </a:pPr>
            <a:r>
              <a:rPr lang="ru-RU" sz="2000" dirty="0" smtClean="0">
                <a:solidFill>
                  <a:schemeClr val="accent1">
                    <a:lumMod val="50000"/>
                  </a:schemeClr>
                </a:solidFill>
              </a:rPr>
              <a:t>Каждый из критериев </a:t>
            </a:r>
            <a:r>
              <a:rPr lang="ru-RU" sz="2000" dirty="0" err="1" smtClean="0">
                <a:solidFill>
                  <a:schemeClr val="accent1">
                    <a:lumMod val="50000"/>
                  </a:schemeClr>
                </a:solidFill>
              </a:rPr>
              <a:t>ki</a:t>
            </a:r>
            <a:r>
              <a:rPr lang="ru-RU" sz="2000" dirty="0" smtClean="0">
                <a:solidFill>
                  <a:schemeClr val="accent1">
                    <a:lumMod val="50000"/>
                  </a:schemeClr>
                </a:solidFill>
              </a:rPr>
              <a:t> может принимать значение 0 или 1;</a:t>
            </a:r>
          </a:p>
          <a:p>
            <a:pPr>
              <a:spcBef>
                <a:spcPts val="600"/>
              </a:spcBef>
            </a:pPr>
            <a:r>
              <a:rPr lang="ru-RU" sz="2000" dirty="0" smtClean="0">
                <a:solidFill>
                  <a:schemeClr val="accent1">
                    <a:lumMod val="50000"/>
                  </a:schemeClr>
                </a:solidFill>
              </a:rPr>
              <a:t>П(</a:t>
            </a:r>
            <a:r>
              <a:rPr lang="ru-RU" sz="2000" dirty="0" err="1" smtClean="0">
                <a:solidFill>
                  <a:schemeClr val="accent1">
                    <a:lumMod val="50000"/>
                  </a:schemeClr>
                </a:solidFill>
              </a:rPr>
              <a:t>ПКОкi</a:t>
            </a:r>
            <a:r>
              <a:rPr lang="ru-RU" sz="2000" dirty="0" smtClean="0">
                <a:solidFill>
                  <a:schemeClr val="accent1">
                    <a:lumMod val="50000"/>
                  </a:schemeClr>
                </a:solidFill>
              </a:rPr>
              <a:t>) - произведение баллов, присвоенных проекту по каждому из критериев, входящих в группу «Критерии прохождения конкурсного отбора»;</a:t>
            </a:r>
          </a:p>
          <a:p>
            <a:pPr>
              <a:spcBef>
                <a:spcPts val="600"/>
              </a:spcBef>
            </a:pPr>
            <a:r>
              <a:rPr lang="ru-RU" sz="2000" dirty="0" err="1" smtClean="0">
                <a:solidFill>
                  <a:schemeClr val="accent1">
                    <a:lumMod val="50000"/>
                  </a:schemeClr>
                </a:solidFill>
              </a:rPr>
              <a:t>кg</a:t>
            </a:r>
            <a:r>
              <a:rPr lang="ru-RU" sz="2000" dirty="0" smtClean="0">
                <a:solidFill>
                  <a:schemeClr val="accent1">
                    <a:lumMod val="50000"/>
                  </a:schemeClr>
                </a:solidFill>
              </a:rPr>
              <a:t> - множество критериев, входящих группу «Рейтинговые критерии», указанные в приложении 2 к настоящему Порядку;</a:t>
            </a:r>
          </a:p>
          <a:p>
            <a:pPr>
              <a:spcBef>
                <a:spcPts val="600"/>
              </a:spcBef>
            </a:pPr>
            <a:r>
              <a:rPr lang="ru-RU" sz="2000" dirty="0" smtClean="0">
                <a:solidFill>
                  <a:schemeClr val="accent1">
                    <a:lumMod val="50000"/>
                  </a:schemeClr>
                </a:solidFill>
              </a:rPr>
              <a:t>∑(</a:t>
            </a:r>
            <a:r>
              <a:rPr lang="ru-RU" sz="2000" dirty="0" err="1" smtClean="0">
                <a:solidFill>
                  <a:schemeClr val="accent1">
                    <a:lumMod val="50000"/>
                  </a:schemeClr>
                </a:solidFill>
              </a:rPr>
              <a:t>Ркg</a:t>
            </a:r>
            <a:r>
              <a:rPr lang="ru-RU" sz="2000" dirty="0" smtClean="0">
                <a:solidFill>
                  <a:schemeClr val="accent1">
                    <a:lumMod val="50000"/>
                  </a:schemeClr>
                </a:solidFill>
              </a:rPr>
              <a:t>) - сумма баллов, присвоенных инициативному проекту по каждому из критериев, входящих в группу «Критерии прохождения конкурсного отбора».</a:t>
            </a:r>
          </a:p>
          <a:p>
            <a:pPr>
              <a:spcBef>
                <a:spcPts val="600"/>
              </a:spcBef>
            </a:pPr>
            <a:r>
              <a:rPr lang="ru-RU" sz="2000" dirty="0" smtClean="0">
                <a:solidFill>
                  <a:schemeClr val="accent1">
                    <a:lumMod val="50000"/>
                  </a:schemeClr>
                </a:solidFill>
              </a:rPr>
              <a:t>Каждый из критериев </a:t>
            </a:r>
            <a:r>
              <a:rPr lang="ru-RU" sz="2000" dirty="0" err="1" smtClean="0">
                <a:solidFill>
                  <a:schemeClr val="accent1">
                    <a:lumMod val="50000"/>
                  </a:schemeClr>
                </a:solidFill>
              </a:rPr>
              <a:t>kg</a:t>
            </a:r>
            <a:r>
              <a:rPr lang="ru-RU" sz="2000" dirty="0" smtClean="0">
                <a:solidFill>
                  <a:schemeClr val="accent1">
                    <a:lumMod val="50000"/>
                  </a:schemeClr>
                </a:solidFill>
              </a:rPr>
              <a:t> может принимать значение, соответствующее уровню выполнения критерия в пределах значений, указанных в таблице критериев</a:t>
            </a:r>
            <a:endParaRPr kumimoji="0" lang="ru-RU" sz="2000" b="0" i="0" u="none" strike="noStrike" cap="none" normalizeH="0" baseline="0" dirty="0" smtClean="0">
              <a:ln>
                <a:noFill/>
              </a:ln>
              <a:solidFill>
                <a:schemeClr val="accent1">
                  <a:lumMod val="50000"/>
                </a:schemeClr>
              </a:solidFill>
              <a:effectLst/>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792088"/>
          </a:xfrm>
        </p:spPr>
        <p:txBody>
          <a:bodyPr>
            <a:normAutofit fontScale="90000"/>
          </a:bodyPr>
          <a:lstStyle/>
          <a:p>
            <a:r>
              <a:rPr lang="ru-RU" sz="2800" dirty="0" smtClean="0">
                <a:solidFill>
                  <a:schemeClr val="accent1">
                    <a:lumMod val="75000"/>
                  </a:schemeClr>
                </a:solidFill>
              </a:rPr>
              <a:t>Порядок реализации инициативных проектов</a:t>
            </a:r>
          </a:p>
        </p:txBody>
      </p:sp>
      <p:sp>
        <p:nvSpPr>
          <p:cNvPr id="4" name="Прямоугольник 3"/>
          <p:cNvSpPr/>
          <p:nvPr/>
        </p:nvSpPr>
        <p:spPr>
          <a:xfrm>
            <a:off x="467544" y="692696"/>
            <a:ext cx="8280920" cy="6093976"/>
          </a:xfrm>
          <a:prstGeom prst="rect">
            <a:avLst/>
          </a:prstGeom>
        </p:spPr>
        <p:txBody>
          <a:bodyPr wrap="square">
            <a:spAutoFit/>
          </a:bodyPr>
          <a:lstStyle/>
          <a:p>
            <a:pPr indent="355600"/>
            <a:r>
              <a:rPr lang="ru-RU" sz="2000" b="1" i="1" dirty="0" smtClean="0">
                <a:solidFill>
                  <a:schemeClr val="accent1">
                    <a:lumMod val="50000"/>
                  </a:schemeClr>
                </a:solidFill>
              </a:rPr>
              <a:t>Реализация инициативных проектов осуществляется за счет</a:t>
            </a:r>
            <a:r>
              <a:rPr lang="ru-RU" sz="2000" dirty="0" smtClean="0">
                <a:solidFill>
                  <a:schemeClr val="accent1">
                    <a:lumMod val="50000"/>
                  </a:schemeClr>
                </a:solidFill>
              </a:rPr>
              <a:t>:</a:t>
            </a:r>
          </a:p>
          <a:p>
            <a:pPr indent="355600"/>
            <a:r>
              <a:rPr lang="ru-RU" sz="2000" dirty="0" smtClean="0">
                <a:solidFill>
                  <a:schemeClr val="accent1">
                    <a:lumMod val="50000"/>
                  </a:schemeClr>
                </a:solidFill>
              </a:rPr>
              <a:t>1) </a:t>
            </a:r>
            <a:r>
              <a:rPr lang="ru-RU" sz="2000" dirty="0" err="1" smtClean="0">
                <a:solidFill>
                  <a:schemeClr val="accent1">
                    <a:lumMod val="50000"/>
                  </a:schemeClr>
                </a:solidFill>
              </a:rPr>
              <a:t>софинансирования</a:t>
            </a:r>
            <a:r>
              <a:rPr lang="ru-RU" sz="2000" dirty="0" smtClean="0">
                <a:solidFill>
                  <a:schemeClr val="accent1">
                    <a:lumMod val="50000"/>
                  </a:schemeClr>
                </a:solidFill>
              </a:rPr>
              <a:t> средств районного бюджета и инициативных платежей;</a:t>
            </a:r>
          </a:p>
          <a:p>
            <a:pPr indent="355600"/>
            <a:r>
              <a:rPr lang="ru-RU" sz="2000" dirty="0" smtClean="0">
                <a:solidFill>
                  <a:schemeClr val="accent1">
                    <a:lumMod val="50000"/>
                  </a:schemeClr>
                </a:solidFill>
              </a:rPr>
              <a:t>2) добровольного имущественного и (или) трудового участия в реализации инициативного проекта инициатора проекта собственными и (или) привлечёнными силами</a:t>
            </a:r>
          </a:p>
          <a:p>
            <a:pPr indent="355600">
              <a:spcBef>
                <a:spcPts val="1200"/>
              </a:spcBef>
            </a:pPr>
            <a:r>
              <a:rPr lang="ru-RU" sz="2000" dirty="0" smtClean="0">
                <a:solidFill>
                  <a:schemeClr val="accent1">
                    <a:lumMod val="50000"/>
                  </a:schemeClr>
                </a:solidFill>
              </a:rPr>
              <a:t>Ответственные исполнители инициативного проекта обеспечивают реализацию мероприятий муниципальных программ Ярославского муниципального района, в состав которых включены мероприятия по реализации инициативного проекта.</a:t>
            </a:r>
          </a:p>
          <a:p>
            <a:pPr indent="355600">
              <a:spcBef>
                <a:spcPts val="1200"/>
              </a:spcBef>
            </a:pPr>
            <a:r>
              <a:rPr lang="ru-RU" sz="2000" dirty="0" smtClean="0">
                <a:solidFill>
                  <a:schemeClr val="accent1">
                    <a:lumMod val="50000"/>
                  </a:schemeClr>
                </a:solidFill>
              </a:rPr>
              <a:t>Инициаторы проекта </a:t>
            </a:r>
            <a:r>
              <a:rPr lang="ru-RU" sz="2000" b="1" i="1" dirty="0" smtClean="0">
                <a:solidFill>
                  <a:schemeClr val="accent1">
                    <a:lumMod val="50000"/>
                  </a:schemeClr>
                </a:solidFill>
              </a:rPr>
              <a:t>вправе принимать участие </a:t>
            </a:r>
            <a:r>
              <a:rPr lang="ru-RU" sz="2000" dirty="0" smtClean="0">
                <a:solidFill>
                  <a:schemeClr val="accent1">
                    <a:lumMod val="50000"/>
                  </a:schemeClr>
                </a:solidFill>
              </a:rPr>
              <a:t>в приёмке результатов поставки товаров, выполнения работ, оказания услуг для реализации инициативного проекта</a:t>
            </a:r>
          </a:p>
          <a:p>
            <a:pPr indent="355600">
              <a:spcBef>
                <a:spcPts val="1200"/>
              </a:spcBef>
            </a:pPr>
            <a:r>
              <a:rPr lang="ru-RU" sz="2000" dirty="0" smtClean="0">
                <a:solidFill>
                  <a:schemeClr val="accent1">
                    <a:lumMod val="50000"/>
                  </a:schemeClr>
                </a:solidFill>
              </a:rPr>
              <a:t>В случае, если инициативный проект не был реализован либо при наличии не использованных инициативных платежей по итогам реализации инициативного проекта, советующие средства подлежат возврату инициаторам проекта, осуществившим их перечисление в районный бюджет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634082"/>
          </a:xfrm>
        </p:spPr>
        <p:txBody>
          <a:bodyPr>
            <a:noAutofit/>
          </a:bodyPr>
          <a:lstStyle/>
          <a:p>
            <a:r>
              <a:rPr lang="ru-RU" sz="2300" dirty="0" smtClean="0">
                <a:solidFill>
                  <a:schemeClr val="accent1">
                    <a:lumMod val="75000"/>
                  </a:schemeClr>
                </a:solidFill>
              </a:rPr>
              <a:t>Порядок расчета и возврата сумм инициативных платежей </a:t>
            </a:r>
          </a:p>
        </p:txBody>
      </p:sp>
      <p:sp>
        <p:nvSpPr>
          <p:cNvPr id="3" name="Содержимое 2"/>
          <p:cNvSpPr>
            <a:spLocks noGrp="1"/>
          </p:cNvSpPr>
          <p:nvPr>
            <p:ph idx="1"/>
          </p:nvPr>
        </p:nvSpPr>
        <p:spPr>
          <a:xfrm>
            <a:off x="179512" y="1196752"/>
            <a:ext cx="8712968" cy="4709160"/>
          </a:xfrm>
        </p:spPr>
        <p:txBody>
          <a:bodyPr>
            <a:noAutofit/>
          </a:bodyPr>
          <a:lstStyle/>
          <a:p>
            <a:pPr marL="82550" indent="368300">
              <a:spcBef>
                <a:spcPts val="1200"/>
              </a:spcBef>
              <a:buNone/>
            </a:pPr>
            <a:r>
              <a:rPr lang="ru-RU" sz="2000" dirty="0" smtClean="0">
                <a:solidFill>
                  <a:schemeClr val="accent1">
                    <a:lumMod val="50000"/>
                  </a:schemeClr>
                </a:solidFill>
              </a:rPr>
              <a:t>В случае, если инициативный проект не был реализован либо при наличии не использованных инициативных платежей по итогам реализации инициативного проекта, соответствующие средства подлежат возврату инициаторам проекта, осуществившим их перечисление в районный бюджет.</a:t>
            </a:r>
          </a:p>
          <a:p>
            <a:pPr marL="82550" indent="368300">
              <a:spcBef>
                <a:spcPts val="1200"/>
              </a:spcBef>
              <a:buNone/>
            </a:pPr>
            <a:r>
              <a:rPr lang="ru-RU" sz="2000" dirty="0" smtClean="0">
                <a:solidFill>
                  <a:schemeClr val="accent1">
                    <a:lumMod val="50000"/>
                  </a:schemeClr>
                </a:solidFill>
              </a:rPr>
              <a:t>Возврат средств осуществляется пропорционально общим суммам внесенных инициативных платежей конкретными лицами (в том числе организациями) в пределах неиспользованной для реализации инициативного проекта суммы инициативных платежей. В случае необходимости уплаты комиссии, взимаемой при перечислении возвращаемых средств, данная комиссия вычитается из возвращаемых средств.</a:t>
            </a:r>
          </a:p>
          <a:p>
            <a:pPr marL="82550" indent="368300">
              <a:spcBef>
                <a:spcPts val="1200"/>
              </a:spcBef>
              <a:buNone/>
            </a:pPr>
            <a:r>
              <a:rPr lang="ru-RU" sz="2000" dirty="0" smtClean="0">
                <a:solidFill>
                  <a:schemeClr val="accent1">
                    <a:lumMod val="50000"/>
                  </a:schemeClr>
                </a:solidFill>
              </a:rPr>
              <a:t>Ответственный исполнитель инициативного проекта (администратор соответствующих доходов районного бюджета) в течение 10 дней со дня поступления заявления осуществляет возврат денежных средств.</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p:spPr>
        <p:txBody>
          <a:bodyPr>
            <a:normAutofit fontScale="90000"/>
          </a:bodyPr>
          <a:lstStyle/>
          <a:p>
            <a:r>
              <a:rPr lang="ru-RU" sz="2800" dirty="0" smtClean="0">
                <a:solidFill>
                  <a:schemeClr val="accent1">
                    <a:lumMod val="75000"/>
                  </a:schemeClr>
                </a:solidFill>
              </a:rPr>
              <a:t>Контроль за реализацией инициативных проектов</a:t>
            </a:r>
          </a:p>
        </p:txBody>
      </p:sp>
      <p:sp>
        <p:nvSpPr>
          <p:cNvPr id="3" name="Содержимое 2"/>
          <p:cNvSpPr>
            <a:spLocks noGrp="1"/>
          </p:cNvSpPr>
          <p:nvPr>
            <p:ph idx="1"/>
          </p:nvPr>
        </p:nvSpPr>
        <p:spPr>
          <a:xfrm>
            <a:off x="395536" y="3645024"/>
            <a:ext cx="8229600" cy="3068960"/>
          </a:xfrm>
        </p:spPr>
        <p:txBody>
          <a:bodyPr>
            <a:normAutofit/>
          </a:bodyPr>
          <a:lstStyle/>
          <a:p>
            <a:pPr marL="85725" indent="50800">
              <a:buNone/>
            </a:pPr>
            <a:r>
              <a:rPr lang="ru-RU" sz="2000" b="1" i="1" dirty="0" smtClean="0">
                <a:solidFill>
                  <a:schemeClr val="accent1">
                    <a:lumMod val="50000"/>
                  </a:schemeClr>
                </a:solidFill>
              </a:rPr>
              <a:t>На официальном сайте Администрации ЯМР и в средствах массовой информации размещается</a:t>
            </a:r>
            <a:r>
              <a:rPr lang="ru-RU" sz="2000" dirty="0" smtClean="0">
                <a:solidFill>
                  <a:schemeClr val="accent1">
                    <a:lumMod val="50000"/>
                  </a:schemeClr>
                </a:solidFill>
              </a:rPr>
              <a:t> :</a:t>
            </a:r>
          </a:p>
          <a:p>
            <a:pPr marL="85725" indent="50800">
              <a:buFont typeface="Wingdings" pitchFamily="2" charset="2"/>
              <a:buChar char="Ø"/>
            </a:pPr>
            <a:r>
              <a:rPr lang="ru-RU" sz="2000" dirty="0" smtClean="0">
                <a:solidFill>
                  <a:schemeClr val="accent1">
                    <a:lumMod val="50000"/>
                  </a:schemeClr>
                </a:solidFill>
              </a:rPr>
              <a:t> информация о рассмотрении инициативных проектов Администрацией ЯМР, </a:t>
            </a:r>
          </a:p>
          <a:p>
            <a:pPr marL="85725" indent="50800">
              <a:buFont typeface="Wingdings" pitchFamily="2" charset="2"/>
              <a:buChar char="Ø"/>
            </a:pPr>
            <a:r>
              <a:rPr lang="ru-RU" sz="2000" dirty="0" smtClean="0">
                <a:solidFill>
                  <a:schemeClr val="accent1">
                    <a:lumMod val="50000"/>
                  </a:schemeClr>
                </a:solidFill>
              </a:rPr>
              <a:t> информация о ходе реализации инициативных проектов, в том числе об использовании денежных средств, об имущественном и (или) трудовом участии заинтересованных в его реализации лиц,</a:t>
            </a:r>
          </a:p>
          <a:p>
            <a:pPr marL="85725" indent="50800">
              <a:buFont typeface="Wingdings" pitchFamily="2" charset="2"/>
              <a:buChar char="Ø"/>
            </a:pPr>
            <a:r>
              <a:rPr lang="ru-RU" sz="2000" dirty="0" smtClean="0">
                <a:solidFill>
                  <a:schemeClr val="accent1">
                    <a:lumMod val="50000"/>
                  </a:schemeClr>
                </a:solidFill>
              </a:rPr>
              <a:t> отчет Администрации ЯМР об итогах реализации инициативного проекта.</a:t>
            </a:r>
          </a:p>
        </p:txBody>
      </p:sp>
      <p:sp>
        <p:nvSpPr>
          <p:cNvPr id="4" name="Прямоугольник 3"/>
          <p:cNvSpPr/>
          <p:nvPr/>
        </p:nvSpPr>
        <p:spPr>
          <a:xfrm>
            <a:off x="467544" y="908720"/>
            <a:ext cx="8280920" cy="2708434"/>
          </a:xfrm>
          <a:prstGeom prst="rect">
            <a:avLst/>
          </a:prstGeom>
        </p:spPr>
        <p:txBody>
          <a:bodyPr wrap="square">
            <a:spAutoFit/>
          </a:bodyPr>
          <a:lstStyle/>
          <a:p>
            <a:r>
              <a:rPr lang="ru-RU" sz="2000" b="1" i="1" dirty="0">
                <a:solidFill>
                  <a:schemeClr val="accent1">
                    <a:lumMod val="50000"/>
                  </a:schemeClr>
                </a:solidFill>
              </a:rPr>
              <a:t>Контроль за ходом реализации инициативного проекта </a:t>
            </a:r>
            <a:r>
              <a:rPr lang="ru-RU" sz="2000" dirty="0">
                <a:solidFill>
                  <a:schemeClr val="accent1">
                    <a:lumMod val="50000"/>
                  </a:schemeClr>
                </a:solidFill>
              </a:rPr>
              <a:t>осуществляют структурное подразделение </a:t>
            </a:r>
            <a:r>
              <a:rPr lang="ru-RU" sz="2000" dirty="0" smtClean="0">
                <a:solidFill>
                  <a:schemeClr val="accent1">
                    <a:lumMod val="50000"/>
                  </a:schemeClr>
                </a:solidFill>
              </a:rPr>
              <a:t>Администрации ЯМР, курирующее направление реализации инициативного проекта</a:t>
            </a:r>
            <a:endParaRPr lang="ru-RU" sz="2000" dirty="0">
              <a:solidFill>
                <a:schemeClr val="accent1">
                  <a:lumMod val="50000"/>
                </a:schemeClr>
              </a:solidFill>
            </a:endParaRPr>
          </a:p>
          <a:p>
            <a:pPr>
              <a:spcBef>
                <a:spcPts val="1200"/>
              </a:spcBef>
            </a:pPr>
            <a:r>
              <a:rPr lang="ru-RU" sz="2000" dirty="0">
                <a:solidFill>
                  <a:schemeClr val="accent1">
                    <a:lumMod val="50000"/>
                  </a:schemeClr>
                </a:solidFill>
              </a:rPr>
              <a:t>Инициаторы проекта, другие граждане, проживающие на территории Ярославского муниципального района, уполномоченные сходом, собранием или конференцией граждан, а также иные лица, определяемые законодательством, вправе осуществлять общественный контроль за реализацией инициативного проекта в установленных </a:t>
            </a:r>
            <a:r>
              <a:rPr lang="ru-RU" sz="2000" dirty="0" smtClean="0">
                <a:solidFill>
                  <a:schemeClr val="accent1">
                    <a:lumMod val="50000"/>
                  </a:schemeClr>
                </a:solidFill>
              </a:rPr>
              <a:t>формах</a:t>
            </a:r>
            <a:endParaRPr lang="ru-RU" sz="2000" dirty="0">
              <a:solidFill>
                <a:schemeClr val="accent1">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634082"/>
          </a:xfrm>
        </p:spPr>
        <p:txBody>
          <a:bodyPr>
            <a:normAutofit/>
          </a:bodyPr>
          <a:lstStyle/>
          <a:p>
            <a:r>
              <a:rPr lang="ru-RU" sz="2800" dirty="0" smtClean="0">
                <a:solidFill>
                  <a:schemeClr val="accent1">
                    <a:lumMod val="75000"/>
                  </a:schemeClr>
                </a:solidFill>
              </a:rPr>
              <a:t>Основные понятия</a:t>
            </a:r>
          </a:p>
        </p:txBody>
      </p:sp>
      <p:sp>
        <p:nvSpPr>
          <p:cNvPr id="3" name="Содержимое 2"/>
          <p:cNvSpPr>
            <a:spLocks noGrp="1"/>
          </p:cNvSpPr>
          <p:nvPr>
            <p:ph idx="1"/>
          </p:nvPr>
        </p:nvSpPr>
        <p:spPr>
          <a:xfrm>
            <a:off x="251520" y="476672"/>
            <a:ext cx="8445624" cy="6165304"/>
          </a:xfrm>
        </p:spPr>
        <p:txBody>
          <a:bodyPr>
            <a:noAutofit/>
          </a:bodyPr>
          <a:lstStyle/>
          <a:p>
            <a:pPr marL="180975" indent="-44450">
              <a:buNone/>
            </a:pPr>
            <a:r>
              <a:rPr lang="ru-RU" sz="2100" b="1" dirty="0" smtClean="0">
                <a:solidFill>
                  <a:schemeClr val="accent1">
                    <a:lumMod val="50000"/>
                  </a:schemeClr>
                </a:solidFill>
              </a:rPr>
              <a:t>Инициативные платежи </a:t>
            </a:r>
            <a:r>
              <a:rPr lang="ru-RU" sz="2100" dirty="0" smtClean="0"/>
              <a:t>– </a:t>
            </a:r>
            <a:r>
              <a:rPr lang="ru-RU" sz="2100" dirty="0" smtClean="0">
                <a:solidFill>
                  <a:schemeClr val="accent1">
                    <a:lumMod val="50000"/>
                  </a:schemeClr>
                </a:solidFill>
              </a:rPr>
              <a:t>собственные или привлечённые инициаторами проектов денежные средства граждан, индивидуальных предпринимателей и образованных в соответствии с законодательством Российской Федерации юридических лиц, уплачиваемые на добровольной основе и зачисляемые в соответствии с Бюджетным кодексом Российской Федерации в районный бюджет в целях реализации конкретных инициативных проектов</a:t>
            </a:r>
          </a:p>
          <a:p>
            <a:pPr marL="180975" indent="-44450">
              <a:spcBef>
                <a:spcPts val="1800"/>
              </a:spcBef>
              <a:buNone/>
            </a:pPr>
            <a:r>
              <a:rPr lang="ru-RU" sz="2100" b="1" dirty="0" smtClean="0">
                <a:solidFill>
                  <a:schemeClr val="accent1">
                    <a:lumMod val="50000"/>
                  </a:schemeClr>
                </a:solidFill>
              </a:rPr>
              <a:t>Конкурсная комиссия </a:t>
            </a:r>
            <a:r>
              <a:rPr lang="ru-RU" sz="2100" dirty="0" smtClean="0">
                <a:solidFill>
                  <a:schemeClr val="accent1">
                    <a:lumMod val="50000"/>
                  </a:schemeClr>
                </a:solidFill>
              </a:rPr>
              <a:t>– постоянно действующий коллегиальный орган при Администрации Ярославского муниципального района, созданный в целях проведения конкурсного отбора инициативных проектов предприниматели</a:t>
            </a:r>
          </a:p>
          <a:p>
            <a:pPr marL="180975" indent="-44450">
              <a:spcBef>
                <a:spcPts val="1800"/>
              </a:spcBef>
              <a:buNone/>
            </a:pPr>
            <a:r>
              <a:rPr lang="ru-RU" sz="2100" b="1" dirty="0" smtClean="0">
                <a:solidFill>
                  <a:schemeClr val="accent1">
                    <a:lumMod val="50000"/>
                  </a:schemeClr>
                </a:solidFill>
              </a:rPr>
              <a:t>Ответственный исполнитель инициативного проекта </a:t>
            </a:r>
            <a:r>
              <a:rPr lang="ru-RU" sz="2100" dirty="0" smtClean="0">
                <a:solidFill>
                  <a:schemeClr val="accent1">
                    <a:lumMod val="50000"/>
                  </a:schemeClr>
                </a:solidFill>
              </a:rPr>
              <a:t>– структурное подразделение аппарата Администрации Ярославского муниципального района либо отраслевой (функциональный) орган Администрации Ярославского муниципального района, муниципальное учреждение Ярославского муниципального района, к компетенции которых отнесена реализация мероприятий, предусмотренных инициативным проектом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634082"/>
          </a:xfrm>
        </p:spPr>
        <p:txBody>
          <a:bodyPr>
            <a:normAutofit/>
          </a:bodyPr>
          <a:lstStyle/>
          <a:p>
            <a:r>
              <a:rPr lang="ru-RU" sz="2800" dirty="0" smtClean="0">
                <a:solidFill>
                  <a:schemeClr val="accent1">
                    <a:lumMod val="75000"/>
                  </a:schemeClr>
                </a:solidFill>
              </a:rPr>
              <a:t>Основные понятия</a:t>
            </a:r>
          </a:p>
        </p:txBody>
      </p:sp>
      <p:sp>
        <p:nvSpPr>
          <p:cNvPr id="3" name="Содержимое 2"/>
          <p:cNvSpPr>
            <a:spLocks noGrp="1"/>
          </p:cNvSpPr>
          <p:nvPr>
            <p:ph idx="1"/>
          </p:nvPr>
        </p:nvSpPr>
        <p:spPr>
          <a:xfrm>
            <a:off x="251520" y="836712"/>
            <a:ext cx="8445624" cy="4320480"/>
          </a:xfrm>
        </p:spPr>
        <p:txBody>
          <a:bodyPr>
            <a:noAutofit/>
          </a:bodyPr>
          <a:lstStyle/>
          <a:p>
            <a:pPr marL="85725" indent="50800">
              <a:buNone/>
            </a:pPr>
            <a:r>
              <a:rPr lang="ru-RU" sz="2100" b="1" dirty="0" smtClean="0">
                <a:solidFill>
                  <a:schemeClr val="accent1">
                    <a:lumMod val="50000"/>
                  </a:schemeClr>
                </a:solidFill>
              </a:rPr>
              <a:t>Уполномоченный орган </a:t>
            </a:r>
            <a:r>
              <a:rPr lang="ru-RU" sz="2100" dirty="0" smtClean="0">
                <a:solidFill>
                  <a:schemeClr val="accent1">
                    <a:lumMod val="50000"/>
                  </a:schemeClr>
                </a:solidFill>
              </a:rPr>
              <a:t>– определенные постановлением Администрации Ярославского муниципального района структурное подразделение аппарата Администрации Ярославского муниципального района либо отраслевой (функциональный) орган Администрации Ярославского муниципального района, ответственные за организацию работы по рассмотрению инициативных проектов</a:t>
            </a:r>
          </a:p>
          <a:p>
            <a:pPr marL="85725" indent="50800">
              <a:buNone/>
            </a:pPr>
            <a:endParaRPr lang="ru-RU" sz="2100" dirty="0" smtClean="0">
              <a:solidFill>
                <a:schemeClr val="accent1">
                  <a:lumMod val="50000"/>
                </a:schemeClr>
              </a:solidFill>
            </a:endParaRPr>
          </a:p>
          <a:p>
            <a:pPr marL="85725" indent="50800">
              <a:buNone/>
            </a:pPr>
            <a:r>
              <a:rPr lang="ru-RU" sz="2100" b="1" dirty="0" smtClean="0">
                <a:solidFill>
                  <a:schemeClr val="accent1">
                    <a:lumMod val="50000"/>
                  </a:schemeClr>
                </a:solidFill>
              </a:rPr>
              <a:t>Участники инициативной деятельности </a:t>
            </a:r>
            <a:r>
              <a:rPr lang="ru-RU" sz="2100" dirty="0" smtClean="0">
                <a:solidFill>
                  <a:schemeClr val="accent1">
                    <a:lumMod val="50000"/>
                  </a:schemeClr>
                </a:solidFill>
              </a:rPr>
              <a:t>– инициаторы проекта, Конкурсная комиссия, Муниципальный Совет Ярославского муниципального района, уполномоченный орган, ответственный исполнитель инициативного проекта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548680"/>
            <a:ext cx="8568952" cy="4709160"/>
          </a:xfrm>
        </p:spPr>
        <p:txBody>
          <a:bodyPr>
            <a:noAutofit/>
          </a:bodyPr>
          <a:lstStyle/>
          <a:p>
            <a:pPr marL="180975" indent="-44450" algn="ctr">
              <a:buNone/>
            </a:pPr>
            <a:r>
              <a:rPr lang="ru-RU" sz="2200" b="1" dirty="0" smtClean="0">
                <a:solidFill>
                  <a:schemeClr val="accent1">
                    <a:lumMod val="50000"/>
                  </a:schemeClr>
                </a:solidFill>
              </a:rPr>
              <a:t>Частями территории Ярославского муниципального района, на которой могут реализовываться инициативные проекты</a:t>
            </a:r>
            <a:r>
              <a:rPr lang="ru-RU" sz="2200" dirty="0" smtClean="0">
                <a:solidFill>
                  <a:schemeClr val="accent1">
                    <a:lumMod val="50000"/>
                  </a:schemeClr>
                </a:solidFill>
              </a:rPr>
              <a:t>, являются территории поселений, входящих в состав Ярославского муниципального района, населенные пункты, несколько населенных пунктов, части отдельных населенных пунктов, улицы, дворы, дворовые территории многоквартирных домов, территории общего пользования. </a:t>
            </a:r>
          </a:p>
          <a:p>
            <a:pPr marL="180975" indent="-44450" algn="ctr">
              <a:buNone/>
            </a:pPr>
            <a:endParaRPr lang="ru-RU" sz="2200" dirty="0" smtClean="0">
              <a:solidFill>
                <a:schemeClr val="accent1">
                  <a:lumMod val="50000"/>
                </a:schemeClr>
              </a:solidFill>
            </a:endParaRPr>
          </a:p>
          <a:p>
            <a:pPr marL="180975" indent="-44450" algn="ctr">
              <a:buNone/>
            </a:pPr>
            <a:r>
              <a:rPr lang="ru-RU" sz="2200" b="1" dirty="0" smtClean="0">
                <a:solidFill>
                  <a:schemeClr val="accent1">
                    <a:lumMod val="50000"/>
                  </a:schemeClr>
                </a:solidFill>
              </a:rPr>
              <a:t>Под дворовой территорией многоквартирных домов понимается </a:t>
            </a:r>
            <a:r>
              <a:rPr lang="ru-RU" sz="2200" dirty="0" smtClean="0">
                <a:solidFill>
                  <a:schemeClr val="accent1">
                    <a:lumMod val="50000"/>
                  </a:schemeClr>
                </a:solidFill>
              </a:rPr>
              <a:t>территория, прилегающая к одному или нескольким многоквартирным домам и (или) домовладениям индивидуальных жилых домов, находящихся на дворовой территории многоквартирных домов или по периметру такой дворовой территории, с расположенными на ней объектами, предназначенными для обслуживания и эксплуатации многоквартирных домов, и элементами благоустройства этой территории.</a:t>
            </a:r>
          </a:p>
          <a:p>
            <a:pPr marL="180975" indent="-44450" algn="ctr">
              <a:buNone/>
            </a:pPr>
            <a:endParaRPr lang="ru-RU" sz="2200" dirty="0" smtClean="0">
              <a:solidFill>
                <a:schemeClr val="accent1">
                  <a:lumMod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548680"/>
            <a:ext cx="8229600" cy="3816424"/>
          </a:xfrm>
        </p:spPr>
        <p:txBody>
          <a:bodyPr>
            <a:noAutofit/>
          </a:bodyPr>
          <a:lstStyle/>
          <a:p>
            <a:pPr marL="180975" indent="-44450" algn="ctr">
              <a:lnSpc>
                <a:spcPct val="130000"/>
              </a:lnSpc>
              <a:buNone/>
            </a:pPr>
            <a:r>
              <a:rPr lang="ru-RU" sz="2200" b="1" dirty="0" smtClean="0">
                <a:solidFill>
                  <a:schemeClr val="accent1">
                    <a:lumMod val="50000"/>
                  </a:schemeClr>
                </a:solidFill>
              </a:rPr>
              <a:t>Выдвижение инициативных проектов осуществляется инициаторами проектов в целях реализации мероприятий, имеющих приоритетное значение для жителей Ярославского муниципального района или его части, </a:t>
            </a:r>
            <a:r>
              <a:rPr lang="ru-RU" sz="2200" b="1" u="sng" dirty="0" smtClean="0">
                <a:solidFill>
                  <a:schemeClr val="accent1">
                    <a:lumMod val="50000"/>
                  </a:schemeClr>
                </a:solidFill>
              </a:rPr>
              <a:t>по решению вопросов местного значения или иных вопросов</a:t>
            </a:r>
            <a:r>
              <a:rPr lang="ru-RU" sz="2200" b="1" dirty="0" smtClean="0">
                <a:solidFill>
                  <a:schemeClr val="accent1">
                    <a:lumMod val="50000"/>
                  </a:schemeClr>
                </a:solidFill>
              </a:rPr>
              <a:t>, право решения которых предоставлено органам местного самоуправления Ярославского муниципального района</a:t>
            </a:r>
          </a:p>
          <a:p>
            <a:pPr marL="180975" indent="-44450" algn="ctr">
              <a:lnSpc>
                <a:spcPct val="130000"/>
              </a:lnSpc>
              <a:buNone/>
            </a:pPr>
            <a:endParaRPr lang="ru-RU" sz="2200" b="1" dirty="0" smtClean="0">
              <a:solidFill>
                <a:schemeClr val="accent1">
                  <a:lumMod val="50000"/>
                </a:schemeClr>
              </a:solidFill>
            </a:endParaRPr>
          </a:p>
          <a:p>
            <a:pPr marL="180975" indent="-44450" algn="ctr">
              <a:lnSpc>
                <a:spcPct val="130000"/>
              </a:lnSpc>
              <a:buNone/>
            </a:pPr>
            <a:r>
              <a:rPr lang="ru-RU" sz="2200" b="1" u="sng" dirty="0" smtClean="0">
                <a:solidFill>
                  <a:schemeClr val="accent1">
                    <a:lumMod val="50000"/>
                  </a:schemeClr>
                </a:solidFill>
              </a:rPr>
              <a:t>Сроки представления проектов в Администрацию Ярославского муниципального района</a:t>
            </a:r>
            <a:r>
              <a:rPr lang="ru-RU" sz="2200" b="1" dirty="0" smtClean="0">
                <a:solidFill>
                  <a:schemeClr val="accent1">
                    <a:lumMod val="50000"/>
                  </a:schemeClr>
                </a:solidFill>
              </a:rPr>
              <a:t> определяются постановлением Администрации Ярославского муниципального района</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692696"/>
            <a:ext cx="8229600" cy="4709160"/>
          </a:xfrm>
        </p:spPr>
        <p:txBody>
          <a:bodyPr>
            <a:noAutofit/>
          </a:bodyPr>
          <a:lstStyle/>
          <a:p>
            <a:pPr marL="82550" indent="53975" algn="ctr">
              <a:lnSpc>
                <a:spcPct val="140000"/>
              </a:lnSpc>
              <a:spcBef>
                <a:spcPts val="600"/>
              </a:spcBef>
              <a:buNone/>
            </a:pPr>
            <a:r>
              <a:rPr lang="ru-RU" sz="1900" b="1" dirty="0" smtClean="0">
                <a:solidFill>
                  <a:schemeClr val="accent1">
                    <a:lumMod val="50000"/>
                  </a:schemeClr>
                </a:solidFill>
              </a:rPr>
              <a:t>Инициативный проект </a:t>
            </a:r>
            <a:r>
              <a:rPr lang="ru-RU" sz="1900" dirty="0" smtClean="0">
                <a:solidFill>
                  <a:schemeClr val="accent1">
                    <a:lumMod val="50000"/>
                  </a:schemeClr>
                </a:solidFill>
              </a:rPr>
              <a:t>до его внесения в Администрацию Ярославского муниципального района </a:t>
            </a:r>
            <a:r>
              <a:rPr lang="ru-RU" sz="1900" b="1" dirty="0" smtClean="0">
                <a:solidFill>
                  <a:schemeClr val="accent1">
                    <a:lumMod val="50000"/>
                  </a:schemeClr>
                </a:solidFill>
              </a:rPr>
              <a:t>подлежит рассмотрению на собрании или конференции граждан (собрании делегатов)</a:t>
            </a:r>
            <a:r>
              <a:rPr lang="ru-RU" sz="1900" dirty="0" smtClean="0">
                <a:solidFill>
                  <a:schemeClr val="accent1">
                    <a:lumMod val="50000"/>
                  </a:schemeClr>
                </a:solidFill>
              </a:rPr>
              <a:t> в целях обсуждения инициативного проекта, </a:t>
            </a:r>
            <a:r>
              <a:rPr lang="ru-RU" sz="1900" u="sng" dirty="0" smtClean="0">
                <a:solidFill>
                  <a:schemeClr val="accent1">
                    <a:lumMod val="50000"/>
                  </a:schemeClr>
                </a:solidFill>
              </a:rPr>
              <a:t>определения его соответствия интересам жителей Ярославского муниципального района или его части</a:t>
            </a:r>
            <a:r>
              <a:rPr lang="ru-RU" sz="1900" dirty="0" smtClean="0">
                <a:solidFill>
                  <a:schemeClr val="accent1">
                    <a:lumMod val="50000"/>
                  </a:schemeClr>
                </a:solidFill>
              </a:rPr>
              <a:t>, целесообразности реализации инициативного проекта, а также принятия собранием или конференцией граждан (собранием делегатов) решения о поддержке инициативного проекта. При этом возможно рассмотрение нескольких инициативных проектов на одном собрании или на одной конференции граждан (собрании делегатов). Выявление мнения граждан по вопросу о поддержке инициативного проекта также может проводиться путём опроса граждан.</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0"/>
            <a:ext cx="8229600" cy="432048"/>
          </a:xfrm>
        </p:spPr>
        <p:txBody>
          <a:bodyPr>
            <a:noAutofit/>
          </a:bodyPr>
          <a:lstStyle/>
          <a:p>
            <a:pPr marL="180975" indent="266700">
              <a:buNone/>
            </a:pPr>
            <a:r>
              <a:rPr lang="ru-RU" sz="2000" b="1" dirty="0" smtClean="0">
                <a:solidFill>
                  <a:schemeClr val="accent1">
                    <a:lumMod val="50000"/>
                  </a:schemeClr>
                </a:solidFill>
              </a:rPr>
              <a:t>Инициативные проекты должны содержать следующие сведения</a:t>
            </a:r>
            <a:r>
              <a:rPr lang="ru-RU" sz="2000" dirty="0" smtClean="0">
                <a:solidFill>
                  <a:schemeClr val="accent1">
                    <a:lumMod val="50000"/>
                  </a:schemeClr>
                </a:solidFill>
              </a:rPr>
              <a:t>:</a:t>
            </a:r>
          </a:p>
          <a:p>
            <a:endParaRPr lang="ru-RU" sz="2000" dirty="0"/>
          </a:p>
        </p:txBody>
      </p:sp>
      <p:graphicFrame>
        <p:nvGraphicFramePr>
          <p:cNvPr id="4" name="Таблица 3"/>
          <p:cNvGraphicFramePr>
            <a:graphicFrameLocks noGrp="1"/>
          </p:cNvGraphicFramePr>
          <p:nvPr/>
        </p:nvGraphicFramePr>
        <p:xfrm>
          <a:off x="107502" y="416640"/>
          <a:ext cx="8928994" cy="6469136"/>
        </p:xfrm>
        <a:graphic>
          <a:graphicData uri="http://schemas.openxmlformats.org/drawingml/2006/table">
            <a:tbl>
              <a:tblPr/>
              <a:tblGrid>
                <a:gridCol w="426910"/>
                <a:gridCol w="8502084"/>
              </a:tblGrid>
              <a:tr h="348064">
                <a:tc>
                  <a:txBody>
                    <a:bodyPr/>
                    <a:lstStyle/>
                    <a:p>
                      <a:pPr algn="ctr">
                        <a:spcAft>
                          <a:spcPts val="0"/>
                        </a:spcAft>
                      </a:pPr>
                      <a:r>
                        <a:rPr lang="ru-RU" sz="1300" dirty="0">
                          <a:solidFill>
                            <a:schemeClr val="accent1">
                              <a:lumMod val="50000"/>
                            </a:schemeClr>
                          </a:solidFill>
                          <a:latin typeface="Times New Roman"/>
                          <a:ea typeface="Calibri"/>
                          <a:cs typeface="Times New Roman"/>
                        </a:rPr>
                        <a:t>№ </a:t>
                      </a:r>
                      <a:r>
                        <a:rPr lang="ru-RU" sz="1300" dirty="0" err="1">
                          <a:solidFill>
                            <a:schemeClr val="accent1">
                              <a:lumMod val="50000"/>
                            </a:schemeClr>
                          </a:solidFill>
                          <a:latin typeface="Times New Roman"/>
                          <a:ea typeface="Calibri"/>
                          <a:cs typeface="Times New Roman"/>
                        </a:rPr>
                        <a:t>п</a:t>
                      </a:r>
                      <a:r>
                        <a:rPr lang="ru-RU" sz="1300" dirty="0">
                          <a:solidFill>
                            <a:schemeClr val="accent1">
                              <a:lumMod val="50000"/>
                            </a:schemeClr>
                          </a:solidFill>
                          <a:latin typeface="Times New Roman"/>
                          <a:ea typeface="Calibri"/>
                          <a:cs typeface="Times New Roman"/>
                        </a:rPr>
                        <a:t>/</a:t>
                      </a:r>
                      <a:r>
                        <a:rPr lang="ru-RU" sz="1300" dirty="0" err="1">
                          <a:solidFill>
                            <a:schemeClr val="accent1">
                              <a:lumMod val="50000"/>
                            </a:schemeClr>
                          </a:solidFill>
                          <a:latin typeface="Times New Roman"/>
                          <a:ea typeface="Calibri"/>
                          <a:cs typeface="Times New Roman"/>
                        </a:rPr>
                        <a:t>п</a:t>
                      </a:r>
                      <a:endParaRPr lang="ru-RU" sz="1300" dirty="0">
                        <a:solidFill>
                          <a:schemeClr val="accent1">
                            <a:lumMod val="50000"/>
                          </a:schemeClr>
                        </a:solidFill>
                        <a:latin typeface="Times New Roman"/>
                        <a:ea typeface="Times New Roman"/>
                        <a:cs typeface="Times New Roman"/>
                      </a:endParaRPr>
                    </a:p>
                  </a:txBody>
                  <a:tcPr marL="45445" marR="454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300">
                          <a:solidFill>
                            <a:schemeClr val="accent1">
                              <a:lumMod val="50000"/>
                            </a:schemeClr>
                          </a:solidFill>
                          <a:latin typeface="Times New Roman"/>
                          <a:ea typeface="Calibri"/>
                          <a:cs typeface="Times New Roman"/>
                        </a:rPr>
                        <a:t>Общая характеристика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9856">
                <a:tc>
                  <a:txBody>
                    <a:bodyPr/>
                    <a:lstStyle/>
                    <a:p>
                      <a:pPr algn="ctr">
                        <a:spcAft>
                          <a:spcPts val="0"/>
                        </a:spcAft>
                      </a:pPr>
                      <a:r>
                        <a:rPr lang="ru-RU" sz="1300">
                          <a:solidFill>
                            <a:schemeClr val="accent1">
                              <a:lumMod val="50000"/>
                            </a:schemeClr>
                          </a:solidFill>
                          <a:latin typeface="Times New Roman"/>
                          <a:ea typeface="Calibri"/>
                          <a:cs typeface="Times New Roman"/>
                        </a:rPr>
                        <a:t>1.</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Наименование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8072">
                <a:tc>
                  <a:txBody>
                    <a:bodyPr/>
                    <a:lstStyle/>
                    <a:p>
                      <a:pPr algn="ctr">
                        <a:spcAft>
                          <a:spcPts val="0"/>
                        </a:spcAft>
                      </a:pPr>
                      <a:r>
                        <a:rPr lang="ru-RU" sz="1300">
                          <a:solidFill>
                            <a:schemeClr val="accent1">
                              <a:lumMod val="50000"/>
                            </a:schemeClr>
                          </a:solidFill>
                          <a:latin typeface="Times New Roman"/>
                          <a:ea typeface="Calibri"/>
                          <a:cs typeface="Times New Roman"/>
                        </a:rPr>
                        <a:t>2.</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dirty="0">
                          <a:solidFill>
                            <a:schemeClr val="accent1">
                              <a:lumMod val="50000"/>
                            </a:schemeClr>
                          </a:solidFill>
                          <a:latin typeface="Times New Roman"/>
                          <a:ea typeface="Calibri"/>
                          <a:cs typeface="Times New Roman"/>
                        </a:rPr>
                        <a:t>Вопросы местного значения или иные вопросы, право решения которых предоставлено </a:t>
                      </a:r>
                      <a:r>
                        <a:rPr lang="ru-RU" sz="1300" dirty="0" smtClean="0">
                          <a:solidFill>
                            <a:schemeClr val="accent1">
                              <a:lumMod val="50000"/>
                            </a:schemeClr>
                          </a:solidFill>
                          <a:latin typeface="Times New Roman"/>
                          <a:ea typeface="Calibri"/>
                          <a:cs typeface="Times New Roman"/>
                        </a:rPr>
                        <a:t>ОМСУ ЯМР в </a:t>
                      </a:r>
                      <a:r>
                        <a:rPr lang="ru-RU" sz="1300" dirty="0">
                          <a:solidFill>
                            <a:schemeClr val="accent1">
                              <a:lumMod val="50000"/>
                            </a:schemeClr>
                          </a:solidFill>
                          <a:latin typeface="Times New Roman"/>
                          <a:ea typeface="Calibri"/>
                          <a:cs typeface="Times New Roman"/>
                        </a:rPr>
                        <a:t>соответствии с Федеральным законом от 6 октября 2003 года № 131-ФЗ «Об общих принципах организации местного самоуправления в Российской Федерации», на исполнение которых направлен инициативный проект</a:t>
                      </a:r>
                      <a:endParaRPr lang="ru-RU" sz="1300" dirty="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3.</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Территория реализации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4.</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Цель и задачи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056">
                <a:tc>
                  <a:txBody>
                    <a:bodyPr/>
                    <a:lstStyle/>
                    <a:p>
                      <a:pPr algn="ctr">
                        <a:spcAft>
                          <a:spcPts val="0"/>
                        </a:spcAft>
                      </a:pPr>
                      <a:r>
                        <a:rPr lang="ru-RU" sz="1300">
                          <a:solidFill>
                            <a:schemeClr val="accent1">
                              <a:lumMod val="50000"/>
                            </a:schemeClr>
                          </a:solidFill>
                          <a:latin typeface="Times New Roman"/>
                          <a:ea typeface="Calibri"/>
                          <a:cs typeface="Times New Roman"/>
                        </a:rPr>
                        <a:t>5</a:t>
                      </a:r>
                      <a:r>
                        <a:rPr lang="en-US" sz="1300">
                          <a:solidFill>
                            <a:schemeClr val="accent1">
                              <a:lumMod val="50000"/>
                            </a:schemeClr>
                          </a:solidFill>
                          <a:latin typeface="Times New Roman"/>
                          <a:ea typeface="Calibri"/>
                          <a:cs typeface="Times New Roman"/>
                        </a:rPr>
                        <a:t>.</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Описание инициативного проекта (описание проблемы и обоснование её актуальности (остроты), обоснование предложений по её решению, описание мероприятий по реализации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6.</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Ожидаемые результаты от реализации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048">
                <a:tc>
                  <a:txBody>
                    <a:bodyPr/>
                    <a:lstStyle/>
                    <a:p>
                      <a:pPr algn="ctr">
                        <a:spcAft>
                          <a:spcPts val="0"/>
                        </a:spcAft>
                      </a:pPr>
                      <a:r>
                        <a:rPr lang="ru-RU" sz="1300">
                          <a:solidFill>
                            <a:schemeClr val="accent1">
                              <a:lumMod val="50000"/>
                            </a:schemeClr>
                          </a:solidFill>
                          <a:latin typeface="Times New Roman"/>
                          <a:ea typeface="Calibri"/>
                          <a:cs typeface="Times New Roman"/>
                        </a:rPr>
                        <a:t>7</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Описание дальнейшего развития инициативного проекта после завершения финансирования (использование, содержание и т.д.)</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8</a:t>
                      </a:r>
                      <a:r>
                        <a:rPr lang="en-US" sz="1300">
                          <a:solidFill>
                            <a:schemeClr val="accent1">
                              <a:lumMod val="50000"/>
                            </a:schemeClr>
                          </a:solidFill>
                          <a:latin typeface="Times New Roman"/>
                          <a:ea typeface="Calibri"/>
                          <a:cs typeface="Times New Roman"/>
                        </a:rPr>
                        <a:t>.</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Количество прямых благополучателей (человек) (указать механизм определения количества прямых благополучателей)</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9.</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Сроки реализации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10.</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Информация об инициаторе проекта (Ф.И.О. (для физических лиц), наименование (для юридических лиц)</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11.</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Общая стоимость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12.</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Средства районного бюджета Ярославского муниципального района для реализации инициативного проекта</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13.</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Объём инициативных платежей обеспечиваемый инициатором проекта, в том числе:</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13.1.</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Денежные средства граждан</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13.2.</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Денежные средства юридических лиц, индивидуальных предпринимателей</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14.</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Объём неденежного вклада, обеспечиваемый инициатором проекта, в том числе:</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032">
                <a:tc>
                  <a:txBody>
                    <a:bodyPr/>
                    <a:lstStyle/>
                    <a:p>
                      <a:pPr algn="ctr">
                        <a:spcAft>
                          <a:spcPts val="0"/>
                        </a:spcAft>
                      </a:pPr>
                      <a:r>
                        <a:rPr lang="ru-RU" sz="1300">
                          <a:solidFill>
                            <a:schemeClr val="accent1">
                              <a:lumMod val="50000"/>
                            </a:schemeClr>
                          </a:solidFill>
                          <a:latin typeface="Times New Roman"/>
                          <a:ea typeface="Calibri"/>
                          <a:cs typeface="Times New Roman"/>
                        </a:rPr>
                        <a:t>14.1.</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a:solidFill>
                            <a:schemeClr val="accent1">
                              <a:lumMod val="50000"/>
                            </a:schemeClr>
                          </a:solidFill>
                          <a:latin typeface="Times New Roman"/>
                          <a:ea typeface="Calibri"/>
                          <a:cs typeface="Times New Roman"/>
                        </a:rPr>
                        <a:t>Неденежный вклад граждан (добровольное имущественное участие, трудовое участие)</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0969">
                <a:tc>
                  <a:txBody>
                    <a:bodyPr/>
                    <a:lstStyle/>
                    <a:p>
                      <a:pPr algn="ctr">
                        <a:spcAft>
                          <a:spcPts val="0"/>
                        </a:spcAft>
                      </a:pPr>
                      <a:r>
                        <a:rPr lang="ru-RU" sz="1300">
                          <a:solidFill>
                            <a:schemeClr val="accent1">
                              <a:lumMod val="50000"/>
                            </a:schemeClr>
                          </a:solidFill>
                          <a:latin typeface="Times New Roman"/>
                          <a:ea typeface="Calibri"/>
                          <a:cs typeface="Times New Roman"/>
                        </a:rPr>
                        <a:t>14.2.</a:t>
                      </a:r>
                      <a:endParaRPr lang="ru-RU" sz="130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300" dirty="0" err="1">
                          <a:solidFill>
                            <a:schemeClr val="accent1">
                              <a:lumMod val="50000"/>
                            </a:schemeClr>
                          </a:solidFill>
                          <a:latin typeface="Times New Roman"/>
                          <a:ea typeface="Calibri"/>
                          <a:cs typeface="Times New Roman"/>
                        </a:rPr>
                        <a:t>Неденежный</a:t>
                      </a:r>
                      <a:r>
                        <a:rPr lang="ru-RU" sz="1300" dirty="0">
                          <a:solidFill>
                            <a:schemeClr val="accent1">
                              <a:lumMod val="50000"/>
                            </a:schemeClr>
                          </a:solidFill>
                          <a:latin typeface="Times New Roman"/>
                          <a:ea typeface="Calibri"/>
                          <a:cs typeface="Times New Roman"/>
                        </a:rPr>
                        <a:t> вклад юридических лиц, индивидуальных предпринимателей (добровольное имущественное участие, трудовое участие)</a:t>
                      </a:r>
                      <a:endParaRPr lang="ru-RU" sz="1300" dirty="0">
                        <a:solidFill>
                          <a:schemeClr val="accent1">
                            <a:lumMod val="50000"/>
                          </a:schemeClr>
                        </a:solidFill>
                        <a:latin typeface="Times New Roman"/>
                        <a:ea typeface="Times New Roman"/>
                        <a:cs typeface="Times New Roman"/>
                      </a:endParaRPr>
                    </a:p>
                  </a:txBody>
                  <a:tcPr marL="45445" marR="454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686800" cy="620688"/>
          </a:xfrm>
        </p:spPr>
        <p:txBody>
          <a:bodyPr>
            <a:normAutofit/>
          </a:bodyPr>
          <a:lstStyle/>
          <a:p>
            <a:r>
              <a:rPr lang="ru-RU" sz="2800" dirty="0" smtClean="0">
                <a:solidFill>
                  <a:schemeClr val="accent1">
                    <a:lumMod val="75000"/>
                  </a:schemeClr>
                </a:solidFill>
              </a:rPr>
              <a:t>Порядок выдвижения инициативных проектов</a:t>
            </a:r>
          </a:p>
        </p:txBody>
      </p:sp>
      <p:sp>
        <p:nvSpPr>
          <p:cNvPr id="4" name="Прямоугольник 3"/>
          <p:cNvSpPr/>
          <p:nvPr/>
        </p:nvSpPr>
        <p:spPr>
          <a:xfrm>
            <a:off x="755576" y="620688"/>
            <a:ext cx="7848872" cy="576064"/>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Инициативный проект рассматривается на собрании </a:t>
            </a:r>
            <a:r>
              <a:rPr lang="ru-RU" dirty="0"/>
              <a:t>или конференции </a:t>
            </a:r>
            <a:r>
              <a:rPr lang="ru-RU" dirty="0" smtClean="0"/>
              <a:t>граждан</a:t>
            </a:r>
            <a:r>
              <a:rPr lang="ru-RU" dirty="0"/>
              <a:t> (собрании делегатов)</a:t>
            </a:r>
          </a:p>
        </p:txBody>
      </p:sp>
      <p:sp>
        <p:nvSpPr>
          <p:cNvPr id="6" name="Прямоугольник 5"/>
          <p:cNvSpPr/>
          <p:nvPr/>
        </p:nvSpPr>
        <p:spPr>
          <a:xfrm>
            <a:off x="755576" y="1484784"/>
            <a:ext cx="7848872" cy="72008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Инициативный проект направляется в </a:t>
            </a:r>
            <a:r>
              <a:rPr lang="ru-RU" dirty="0"/>
              <a:t>уполномоченный орган </a:t>
            </a:r>
            <a:r>
              <a:rPr lang="ru-RU" dirty="0" smtClean="0"/>
              <a:t> Администрации ЯМР</a:t>
            </a:r>
            <a:endParaRPr lang="ru-RU" dirty="0"/>
          </a:p>
        </p:txBody>
      </p:sp>
      <p:sp>
        <p:nvSpPr>
          <p:cNvPr id="7" name="Прямоугольник 6"/>
          <p:cNvSpPr/>
          <p:nvPr/>
        </p:nvSpPr>
        <p:spPr>
          <a:xfrm>
            <a:off x="683568" y="2420888"/>
            <a:ext cx="7992888" cy="93610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Уполномоченным органом инициативный </a:t>
            </a:r>
            <a:r>
              <a:rPr lang="ru-RU" dirty="0"/>
              <a:t>проект </a:t>
            </a:r>
            <a:r>
              <a:rPr lang="ru-RU" dirty="0" smtClean="0"/>
              <a:t>направляется в </a:t>
            </a:r>
            <a:r>
              <a:rPr lang="ru-RU" dirty="0"/>
              <a:t>структурные подразделения </a:t>
            </a:r>
            <a:r>
              <a:rPr lang="ru-RU" dirty="0" smtClean="0"/>
              <a:t> Администрации ЯМР, курирующие направление реализации проекта, для подготовки заключения</a:t>
            </a:r>
            <a:endParaRPr lang="ru-RU" dirty="0"/>
          </a:p>
        </p:txBody>
      </p:sp>
      <p:sp>
        <p:nvSpPr>
          <p:cNvPr id="8" name="Стрелка вниз 7"/>
          <p:cNvSpPr/>
          <p:nvPr/>
        </p:nvSpPr>
        <p:spPr>
          <a:xfrm>
            <a:off x="4572000" y="1268760"/>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низ 8"/>
          <p:cNvSpPr/>
          <p:nvPr/>
        </p:nvSpPr>
        <p:spPr>
          <a:xfrm>
            <a:off x="4572000" y="2204864"/>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4644008" y="3356992"/>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55576" y="3573016"/>
            <a:ext cx="7920880" cy="792088"/>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Заключение </a:t>
            </a:r>
            <a:r>
              <a:rPr lang="ru-RU" dirty="0"/>
              <a:t>о соответствии (несоответствии) инициативного проекта требованиям </a:t>
            </a:r>
            <a:r>
              <a:rPr lang="ru-RU" dirty="0" smtClean="0"/>
              <a:t> и возможности (невозможности реализации) направляется в  уполномоченный орган Администрации ЯМР</a:t>
            </a:r>
            <a:endParaRPr lang="ru-RU" dirty="0"/>
          </a:p>
        </p:txBody>
      </p:sp>
      <p:sp>
        <p:nvSpPr>
          <p:cNvPr id="12" name="Прямоугольник 11"/>
          <p:cNvSpPr/>
          <p:nvPr/>
        </p:nvSpPr>
        <p:spPr>
          <a:xfrm>
            <a:off x="755576" y="4581128"/>
            <a:ext cx="7920880" cy="864096"/>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Инициативные проекты, по которым приняты решения об их поддержке и направлении для проведения конкурсного отбора инициативных проектов, выносятся на рассмотрение Конкурсной комиссии</a:t>
            </a:r>
            <a:endParaRPr lang="ru-RU" dirty="0"/>
          </a:p>
        </p:txBody>
      </p:sp>
      <p:sp>
        <p:nvSpPr>
          <p:cNvPr id="13" name="Стрелка вниз 12"/>
          <p:cNvSpPr/>
          <p:nvPr/>
        </p:nvSpPr>
        <p:spPr>
          <a:xfrm>
            <a:off x="4644008" y="4365104"/>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низ 13"/>
          <p:cNvSpPr/>
          <p:nvPr/>
        </p:nvSpPr>
        <p:spPr>
          <a:xfrm>
            <a:off x="4716016" y="5445224"/>
            <a:ext cx="288032"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755576" y="5661248"/>
            <a:ext cx="8064896" cy="86409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На основании решения Конкурсной комиссии принимается постановление Администрации ЯМР о реализации инициативных проектов с использованием средств районного бюджета</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10162</TotalTime>
  <Words>2765</Words>
  <Application>Microsoft Office PowerPoint</Application>
  <PresentationFormat>Экран (4:3)</PresentationFormat>
  <Paragraphs>406</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Апекс</vt:lpstr>
      <vt:lpstr>Слайд 1</vt:lpstr>
      <vt:lpstr>Основные понятия</vt:lpstr>
      <vt:lpstr>Основные понятия</vt:lpstr>
      <vt:lpstr>Основные понятия</vt:lpstr>
      <vt:lpstr>Слайд 5</vt:lpstr>
      <vt:lpstr>Слайд 6</vt:lpstr>
      <vt:lpstr>Слайд 7</vt:lpstr>
      <vt:lpstr>Слайд 8</vt:lpstr>
      <vt:lpstr>Порядок выдвижения инициативных проектов</vt:lpstr>
      <vt:lpstr>Слайд 10</vt:lpstr>
      <vt:lpstr>Конкурсная комиссия</vt:lpstr>
      <vt:lpstr>Критерии оценки инициативных проектов</vt:lpstr>
      <vt:lpstr>Критерии оценки инициативных проектов</vt:lpstr>
      <vt:lpstr>Критерии оценки инициативных проектов</vt:lpstr>
      <vt:lpstr>Критерии оценки инициативных проектов</vt:lpstr>
      <vt:lpstr>Критерии оценки инициативных проектов</vt:lpstr>
      <vt:lpstr>Критерии оценки инициативных проектов</vt:lpstr>
      <vt:lpstr>Критерии оценки инициативных проектов</vt:lpstr>
      <vt:lpstr>Оценка инициативных проектов</vt:lpstr>
      <vt:lpstr>Оценка инициативных проектов</vt:lpstr>
      <vt:lpstr>Порядок реализации инициативных проектов</vt:lpstr>
      <vt:lpstr>Порядок расчета и возврата сумм инициативных платежей </vt:lpstr>
      <vt:lpstr>Контроль за реализацией инициативных проектов</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Проект решения  Муниципального Совета Ярославского муниципального района   «Об инициативных проектах»</dc:title>
  <dc:creator>Марина Александровна Медведева</dc:creator>
  <cp:lastModifiedBy>Марина Александровна Медведева</cp:lastModifiedBy>
  <cp:revision>65</cp:revision>
  <dcterms:created xsi:type="dcterms:W3CDTF">2021-02-10T10:45:08Z</dcterms:created>
  <dcterms:modified xsi:type="dcterms:W3CDTF">2021-08-13T08:34:06Z</dcterms:modified>
</cp:coreProperties>
</file>